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72"/>
  </p:notesMasterIdLst>
  <p:handoutMasterIdLst>
    <p:handoutMasterId r:id="rId73"/>
  </p:handoutMasterIdLst>
  <p:sldIdLst>
    <p:sldId id="566" r:id="rId2"/>
    <p:sldId id="733" r:id="rId3"/>
    <p:sldId id="625" r:id="rId4"/>
    <p:sldId id="575" r:id="rId5"/>
    <p:sldId id="680" r:id="rId6"/>
    <p:sldId id="734" r:id="rId7"/>
    <p:sldId id="706" r:id="rId8"/>
    <p:sldId id="708" r:id="rId9"/>
    <p:sldId id="629" r:id="rId10"/>
    <p:sldId id="630" r:id="rId11"/>
    <p:sldId id="631" r:id="rId12"/>
    <p:sldId id="632" r:id="rId13"/>
    <p:sldId id="633" r:id="rId14"/>
    <p:sldId id="634" r:id="rId15"/>
    <p:sldId id="635" r:id="rId16"/>
    <p:sldId id="636" r:id="rId17"/>
    <p:sldId id="637" r:id="rId18"/>
    <p:sldId id="638" r:id="rId19"/>
    <p:sldId id="639" r:id="rId20"/>
    <p:sldId id="640" r:id="rId21"/>
    <p:sldId id="742" r:id="rId22"/>
    <p:sldId id="641" r:id="rId23"/>
    <p:sldId id="743" r:id="rId24"/>
    <p:sldId id="645" r:id="rId25"/>
    <p:sldId id="643" r:id="rId26"/>
    <p:sldId id="648" r:id="rId27"/>
    <p:sldId id="650" r:id="rId28"/>
    <p:sldId id="649" r:id="rId29"/>
    <p:sldId id="773" r:id="rId30"/>
    <p:sldId id="646" r:id="rId31"/>
    <p:sldId id="653" r:id="rId32"/>
    <p:sldId id="654" r:id="rId33"/>
    <p:sldId id="655" r:id="rId34"/>
    <p:sldId id="657" r:id="rId35"/>
    <p:sldId id="658" r:id="rId36"/>
    <p:sldId id="659" r:id="rId37"/>
    <p:sldId id="660" r:id="rId38"/>
    <p:sldId id="746" r:id="rId39"/>
    <p:sldId id="747" r:id="rId40"/>
    <p:sldId id="748" r:id="rId41"/>
    <p:sldId id="663" r:id="rId42"/>
    <p:sldId id="749" r:id="rId43"/>
    <p:sldId id="751" r:id="rId44"/>
    <p:sldId id="752" r:id="rId45"/>
    <p:sldId id="754" r:id="rId46"/>
    <p:sldId id="756" r:id="rId47"/>
    <p:sldId id="758" r:id="rId48"/>
    <p:sldId id="760" r:id="rId49"/>
    <p:sldId id="761" r:id="rId50"/>
    <p:sldId id="763" r:id="rId51"/>
    <p:sldId id="764" r:id="rId52"/>
    <p:sldId id="766" r:id="rId53"/>
    <p:sldId id="670" r:id="rId54"/>
    <p:sldId id="728" r:id="rId55"/>
    <p:sldId id="744" r:id="rId56"/>
    <p:sldId id="737" r:id="rId57"/>
    <p:sldId id="768" r:id="rId58"/>
    <p:sldId id="769" r:id="rId59"/>
    <p:sldId id="740" r:id="rId60"/>
    <p:sldId id="739" r:id="rId61"/>
    <p:sldId id="770" r:id="rId62"/>
    <p:sldId id="741" r:id="rId63"/>
    <p:sldId id="729" r:id="rId64"/>
    <p:sldId id="771" r:id="rId65"/>
    <p:sldId id="697" r:id="rId66"/>
    <p:sldId id="651" r:id="rId67"/>
    <p:sldId id="652" r:id="rId68"/>
    <p:sldId id="676" r:id="rId69"/>
    <p:sldId id="677" r:id="rId70"/>
    <p:sldId id="731" r:id="rId71"/>
  </p:sldIdLst>
  <p:sldSz cx="9144000" cy="6858000" type="screen4x3"/>
  <p:notesSz cx="7010400" cy="9296400"/>
  <p:custDataLst>
    <p:tags r:id="rId75"/>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16523"/>
    <a:srgbClr val="D6D692"/>
    <a:srgbClr val="DFDD89"/>
    <a:srgbClr val="D7D210"/>
    <a:srgbClr val="77D5DF"/>
    <a:srgbClr val="8CDCE4"/>
    <a:srgbClr val="FFFF66"/>
    <a:srgbClr val="FFFF99"/>
    <a:srgbClr val="AEC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83" autoAdjust="0"/>
  </p:normalViewPr>
  <p:slideViewPr>
    <p:cSldViewPr>
      <p:cViewPr>
        <p:scale>
          <a:sx n="101" d="100"/>
          <a:sy n="101" d="100"/>
        </p:scale>
        <p:origin x="-39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08"/>
    </p:cViewPr>
  </p:sorterViewPr>
  <p:notesViewPr>
    <p:cSldViewPr>
      <p:cViewPr varScale="1">
        <p:scale>
          <a:sx n="72" d="100"/>
          <a:sy n="72" d="100"/>
        </p:scale>
        <p:origin x="-2682" y="-11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tags" Target="tags/tag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431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590"/>
            <a:ext cx="3037628" cy="465774"/>
          </a:xfrm>
          <a:prstGeom prst="rect">
            <a:avLst/>
          </a:prstGeom>
          <a:noFill/>
          <a:ln w="9525">
            <a:noFill/>
            <a:miter lim="800000"/>
            <a:headEnd/>
            <a:tailEnd/>
          </a:ln>
          <a:effectLst/>
        </p:spPr>
        <p:txBody>
          <a:bodyPr vert="horz" wrap="square" lIns="19083" tIns="0" rIns="19083" bIns="0" numCol="1" anchor="t" anchorCtr="0" compatLnSpc="1">
            <a:prstTxWarp prst="textNoShape">
              <a:avLst/>
            </a:prstTxWarp>
          </a:bodyPr>
          <a:lstStyle>
            <a:lvl1pPr defTabSz="933165" eaLnBrk="0" hangingPunct="0">
              <a:defRPr sz="1000" i="1"/>
            </a:lvl1pPr>
          </a:lstStyle>
          <a:p>
            <a:pPr>
              <a:defRPr/>
            </a:pPr>
            <a:endParaRPr lang="en-US" dirty="0"/>
          </a:p>
        </p:txBody>
      </p:sp>
      <p:sp>
        <p:nvSpPr>
          <p:cNvPr id="3075" name="Rectangle 3"/>
          <p:cNvSpPr>
            <a:spLocks noGrp="1" noChangeArrowheads="1"/>
          </p:cNvSpPr>
          <p:nvPr>
            <p:ph type="dt" idx="1"/>
          </p:nvPr>
        </p:nvSpPr>
        <p:spPr bwMode="auto">
          <a:xfrm>
            <a:off x="3972777" y="-1590"/>
            <a:ext cx="3037628" cy="465774"/>
          </a:xfrm>
          <a:prstGeom prst="rect">
            <a:avLst/>
          </a:prstGeom>
          <a:noFill/>
          <a:ln w="9525">
            <a:noFill/>
            <a:miter lim="800000"/>
            <a:headEnd/>
            <a:tailEnd/>
          </a:ln>
          <a:effectLst/>
        </p:spPr>
        <p:txBody>
          <a:bodyPr vert="horz" wrap="square" lIns="19083" tIns="0" rIns="19083" bIns="0" numCol="1" anchor="t" anchorCtr="0" compatLnSpc="1">
            <a:prstTxWarp prst="textNoShape">
              <a:avLst/>
            </a:prstTxWarp>
          </a:bodyPr>
          <a:lstStyle>
            <a:lvl1pPr algn="r" defTabSz="933165" eaLnBrk="0" hangingPunct="0">
              <a:defRPr sz="1000" i="1"/>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3077" name="Rectangle 5"/>
          <p:cNvSpPr>
            <a:spLocks noGrp="1" noChangeArrowheads="1"/>
          </p:cNvSpPr>
          <p:nvPr>
            <p:ph type="body" sz="quarter" idx="3"/>
          </p:nvPr>
        </p:nvSpPr>
        <p:spPr bwMode="auto">
          <a:xfrm>
            <a:off x="933559" y="4412929"/>
            <a:ext cx="5143293" cy="4185606"/>
          </a:xfrm>
          <a:prstGeom prst="rect">
            <a:avLst/>
          </a:prstGeom>
          <a:noFill/>
          <a:ln w="9525">
            <a:noFill/>
            <a:miter lim="800000"/>
            <a:headEnd/>
            <a:tailEnd/>
          </a:ln>
          <a:effectLst/>
        </p:spPr>
        <p:txBody>
          <a:bodyPr vert="horz" wrap="square" lIns="93823" tIns="47705" rIns="93823" bIns="477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8830630"/>
            <a:ext cx="3037628" cy="465773"/>
          </a:xfrm>
          <a:prstGeom prst="rect">
            <a:avLst/>
          </a:prstGeom>
          <a:noFill/>
          <a:ln w="9525">
            <a:noFill/>
            <a:miter lim="800000"/>
            <a:headEnd/>
            <a:tailEnd/>
          </a:ln>
          <a:effectLst/>
        </p:spPr>
        <p:txBody>
          <a:bodyPr vert="horz" wrap="square" lIns="19083" tIns="0" rIns="19083" bIns="0" numCol="1" anchor="b" anchorCtr="0" compatLnSpc="1">
            <a:prstTxWarp prst="textNoShape">
              <a:avLst/>
            </a:prstTxWarp>
          </a:bodyPr>
          <a:lstStyle>
            <a:lvl1pPr defTabSz="933165" eaLnBrk="0" hangingPunct="0">
              <a:defRPr sz="1000" i="1"/>
            </a:lvl1pPr>
          </a:lstStyle>
          <a:p>
            <a:pPr>
              <a:defRPr/>
            </a:pPr>
            <a:endParaRPr lang="en-US" dirty="0"/>
          </a:p>
        </p:txBody>
      </p:sp>
      <p:sp>
        <p:nvSpPr>
          <p:cNvPr id="3079" name="Rectangle 7"/>
          <p:cNvSpPr>
            <a:spLocks noGrp="1" noChangeArrowheads="1"/>
          </p:cNvSpPr>
          <p:nvPr>
            <p:ph type="sldNum" sz="quarter" idx="5"/>
          </p:nvPr>
        </p:nvSpPr>
        <p:spPr bwMode="auto">
          <a:xfrm>
            <a:off x="3972777" y="8830630"/>
            <a:ext cx="3037628" cy="465773"/>
          </a:xfrm>
          <a:prstGeom prst="rect">
            <a:avLst/>
          </a:prstGeom>
          <a:noFill/>
          <a:ln w="9525">
            <a:noFill/>
            <a:miter lim="800000"/>
            <a:headEnd/>
            <a:tailEnd/>
          </a:ln>
          <a:effectLst/>
        </p:spPr>
        <p:txBody>
          <a:bodyPr vert="horz" wrap="square" lIns="19083" tIns="0" rIns="19083" bIns="0" numCol="1" anchor="b" anchorCtr="0" compatLnSpc="1">
            <a:prstTxWarp prst="textNoShape">
              <a:avLst/>
            </a:prstTxWarp>
          </a:bodyPr>
          <a:lstStyle>
            <a:lvl1pPr algn="r" defTabSz="933165" eaLnBrk="0" hangingPunct="0">
              <a:defRPr sz="1000" i="1"/>
            </a:lvl1pPr>
          </a:lstStyle>
          <a:p>
            <a:pPr>
              <a:defRPr/>
            </a:pPr>
            <a:fld id="{FE22142E-814C-4004-92D6-F242E8E2A14B}" type="slidenum">
              <a:rPr lang="en-US"/>
              <a:pPr>
                <a:defRPr/>
              </a:pPr>
              <a:t>‹#›</a:t>
            </a:fld>
            <a:endParaRPr lang="en-US" dirty="0"/>
          </a:p>
        </p:txBody>
      </p:sp>
    </p:spTree>
    <p:extLst>
      <p:ext uri="{BB962C8B-B14F-4D97-AF65-F5344CB8AC3E}">
        <p14:creationId xmlns:p14="http://schemas.microsoft.com/office/powerpoint/2010/main" val="603476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3071"/>
            <a:fld id="{09D02C48-D0A7-432A-B8A6-78BB7EAFC534}" type="slidenum">
              <a:rPr lang="en-US" smtClean="0"/>
              <a:pPr defTabSz="933071"/>
              <a:t>1</a:t>
            </a:fld>
            <a:endParaRPr lang="en-US" dirty="0" smtClean="0"/>
          </a:p>
        </p:txBody>
      </p:sp>
      <p:sp>
        <p:nvSpPr>
          <p:cNvPr id="44035" name="Rectangle 2"/>
          <p:cNvSpPr>
            <a:spLocks noGrp="1" noRot="1" noChangeAspect="1" noChangeArrowheads="1" noTextEdit="1"/>
          </p:cNvSpPr>
          <p:nvPr>
            <p:ph type="sldImg"/>
          </p:nvPr>
        </p:nvSpPr>
        <p:spPr>
          <a:ln cap="flat"/>
        </p:spPr>
      </p:sp>
      <p:sp>
        <p:nvSpPr>
          <p:cNvPr id="440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22142E-814C-4004-92D6-F242E8E2A14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1E026177-B5D4-43D0-9C98-EC05A2FA8330}"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370D3A6F-7AA9-4B9D-8818-C38093C28CAB}"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E6BD44-D61F-4A4A-89E0-8139DE8C5D7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lnSpc>
                <a:spcPct val="80000"/>
              </a:lnSpc>
              <a:buFont typeface="Wingdings" pitchFamily="2" charset="2"/>
              <a:buChar char="Ø"/>
            </a:pPr>
            <a:r>
              <a:rPr lang="en-US" sz="3600" b="1" dirty="0">
                <a:latin typeface="Times New Roman" pitchFamily="18" charset="0"/>
                <a:cs typeface="Times New Roman" pitchFamily="18" charset="0"/>
              </a:rPr>
              <a:t>Intrinsic Interest</a:t>
            </a:r>
          </a:p>
          <a:p>
            <a:pPr lvl="1" eaLnBrk="1" hangingPunct="1">
              <a:lnSpc>
                <a:spcPct val="80000"/>
              </a:lnSpc>
              <a:buFont typeface="Wingdings" pitchFamily="2" charset="2"/>
              <a:buChar char="Ø"/>
            </a:pPr>
            <a:r>
              <a:rPr lang="en-US" b="1" dirty="0" smtClean="0">
                <a:solidFill>
                  <a:schemeClr val="tx1"/>
                </a:solidFill>
                <a:latin typeface="Times New Roman" pitchFamily="18" charset="0"/>
                <a:cs typeface="Times New Roman" pitchFamily="18" charset="0"/>
              </a:rPr>
              <a:t>Hire For It</a:t>
            </a:r>
          </a:p>
          <a:p>
            <a:pPr lvl="1" eaLnBrk="1" hangingPunct="1">
              <a:lnSpc>
                <a:spcPct val="80000"/>
              </a:lnSpc>
              <a:buFont typeface="Wingdings" pitchFamily="2" charset="2"/>
              <a:buChar char="Ø"/>
            </a:pPr>
            <a:r>
              <a:rPr lang="en-US" b="1" dirty="0" smtClean="0">
                <a:solidFill>
                  <a:schemeClr val="tx1"/>
                </a:solidFill>
                <a:latin typeface="Times New Roman" pitchFamily="18" charset="0"/>
                <a:cs typeface="Times New Roman" pitchFamily="18" charset="0"/>
              </a:rPr>
              <a:t>Create and provide opportunities for those who are interested</a:t>
            </a:r>
          </a:p>
          <a:p>
            <a:pPr lvl="1" eaLnBrk="1" hangingPunct="1">
              <a:lnSpc>
                <a:spcPct val="80000"/>
              </a:lnSpc>
              <a:buFont typeface="Wingdings" pitchFamily="2" charset="2"/>
              <a:buChar char="Ø"/>
            </a:pPr>
            <a:r>
              <a:rPr lang="en-US" b="1" dirty="0" smtClean="0">
                <a:solidFill>
                  <a:schemeClr val="tx1"/>
                </a:solidFill>
                <a:latin typeface="Times New Roman" pitchFamily="18" charset="0"/>
                <a:cs typeface="Times New Roman" pitchFamily="18" charset="0"/>
              </a:rPr>
              <a:t>Facilitate access to network of others with similar interests</a:t>
            </a:r>
          </a:p>
          <a:p>
            <a:pPr lvl="1" eaLnBrk="1" hangingPunct="1">
              <a:lnSpc>
                <a:spcPct val="80000"/>
              </a:lnSpc>
              <a:buFont typeface="Wingdings" pitchFamily="2" charset="2"/>
              <a:buChar char="Ø"/>
            </a:pPr>
            <a:r>
              <a:rPr lang="en-US" b="1" dirty="0" smtClean="0">
                <a:solidFill>
                  <a:schemeClr val="tx1"/>
                </a:solidFill>
                <a:latin typeface="Times New Roman" pitchFamily="18" charset="0"/>
                <a:cs typeface="Times New Roman" pitchFamily="18" charset="0"/>
              </a:rPr>
              <a:t>Provide leadership role in support of that interest</a:t>
            </a:r>
          </a:p>
          <a:p>
            <a:pPr eaLnBrk="1" hangingPunct="1">
              <a:lnSpc>
                <a:spcPct val="90000"/>
              </a:lnSpc>
              <a:buFont typeface="Wingdings" pitchFamily="2" charset="2"/>
              <a:buChar char="Ø"/>
            </a:pPr>
            <a:r>
              <a:rPr lang="en-US" b="1" dirty="0" smtClean="0">
                <a:solidFill>
                  <a:schemeClr val="tx1"/>
                </a:solidFill>
                <a:latin typeface="Times New Roman" pitchFamily="18" charset="0"/>
                <a:cs typeface="Times New Roman" pitchFamily="18" charset="0"/>
              </a:rPr>
              <a:t>“Social</a:t>
            </a:r>
            <a:r>
              <a:rPr lang="en-US" b="1" baseline="0" dirty="0" smtClean="0">
                <a:solidFill>
                  <a:schemeClr val="tx1"/>
                </a:solidFill>
                <a:latin typeface="Times New Roman" pitchFamily="18" charset="0"/>
                <a:cs typeface="Times New Roman" pitchFamily="18" charset="0"/>
              </a:rPr>
              <a:t> Knowledge: </a:t>
            </a:r>
            <a:r>
              <a:rPr lang="en-US" b="1" dirty="0" smtClean="0">
                <a:solidFill>
                  <a:schemeClr val="tx1"/>
                </a:solidFill>
                <a:latin typeface="Times New Roman" pitchFamily="18" charset="0"/>
                <a:cs typeface="Times New Roman" pitchFamily="18" charset="0"/>
              </a:rPr>
              <a:t>Faculty form beliefs from experiences with colleagues, administrators, committee decisions, faculty meetings, institutional rules and norms, and professional association practices.  These beliefs constitute their </a:t>
            </a:r>
            <a:r>
              <a:rPr lang="en-US" b="1" u="sng" dirty="0" smtClean="0">
                <a:solidFill>
                  <a:schemeClr val="tx1"/>
                </a:solidFill>
                <a:latin typeface="Times New Roman" pitchFamily="18" charset="0"/>
                <a:cs typeface="Times New Roman" pitchFamily="18" charset="0"/>
              </a:rPr>
              <a:t>social knowledge</a:t>
            </a:r>
            <a:r>
              <a:rPr lang="en-US" b="1" dirty="0" smtClean="0">
                <a:solidFill>
                  <a:schemeClr val="tx1"/>
                </a:solidFill>
                <a:latin typeface="Times New Roman" pitchFamily="18" charset="0"/>
                <a:cs typeface="Times New Roman" pitchFamily="18" charset="0"/>
              </a:rPr>
              <a:t>.  These perceptions motivate their behavior.”</a:t>
            </a:r>
          </a:p>
          <a:p>
            <a:pPr eaLnBrk="1" hangingPunct="1">
              <a:lnSpc>
                <a:spcPct val="90000"/>
              </a:lnSpc>
              <a:buFont typeface="Wingdings" pitchFamily="2" charset="2"/>
              <a:buChar char="Ø"/>
            </a:pPr>
            <a:endParaRPr lang="en-US" sz="2000" dirty="0">
              <a:latin typeface="Times New Roman" pitchFamily="18" charset="0"/>
              <a:cs typeface="Times New Roman" pitchFamily="18" charset="0"/>
            </a:endParaRPr>
          </a:p>
          <a:p>
            <a:pPr marL="1886999" lvl="4" indent="-395840" eaLnBrk="1" hangingPunct="1">
              <a:lnSpc>
                <a:spcPct val="90000"/>
              </a:lnSpc>
              <a:buFont typeface="Wingdings" pitchFamily="2" charset="2"/>
              <a:buChar char="Ø"/>
            </a:pPr>
            <a:r>
              <a:rPr lang="en-US" sz="2400" dirty="0">
                <a:latin typeface="Times New Roman" pitchFamily="18" charset="0"/>
                <a:cs typeface="Times New Roman" pitchFamily="18" charset="0"/>
              </a:rPr>
              <a:t>Blackburn and Lawrence, 1995, p. 99.</a:t>
            </a:r>
            <a:endParaRPr lang="en-US" dirty="0"/>
          </a:p>
          <a:p>
            <a:pPr eaLnBrk="1" hangingPunct="1">
              <a:lnSpc>
                <a:spcPct val="90000"/>
              </a:lnSpc>
              <a:buFont typeface="Wingdings" pitchFamily="2" charset="2"/>
              <a:buChar char="Ø"/>
            </a:pPr>
            <a:r>
              <a:rPr lang="en-US" sz="2200" b="1" dirty="0">
                <a:latin typeface="Times New Roman" pitchFamily="18" charset="0"/>
                <a:cs typeface="Times New Roman" pitchFamily="18" charset="0"/>
              </a:rPr>
              <a:t>Provide mentoring by the chair and others to:</a:t>
            </a:r>
          </a:p>
          <a:p>
            <a:pPr lvl="1" eaLnBrk="1" hangingPunct="1">
              <a:lnSpc>
                <a:spcPct val="90000"/>
              </a:lnSpc>
              <a:buFont typeface="Wingdings" pitchFamily="2" charset="2"/>
              <a:buChar char="Ø"/>
            </a:pPr>
            <a:r>
              <a:rPr lang="en-US" sz="2000" b="1" dirty="0">
                <a:latin typeface="Times New Roman" pitchFamily="18" charset="0"/>
                <a:cs typeface="Times New Roman" pitchFamily="18" charset="0"/>
              </a:rPr>
              <a:t>Clarify expectations for all roles and responsibilities</a:t>
            </a:r>
          </a:p>
          <a:p>
            <a:pPr lvl="1" eaLnBrk="1" hangingPunct="1">
              <a:lnSpc>
                <a:spcPct val="90000"/>
              </a:lnSpc>
              <a:buFont typeface="Wingdings" pitchFamily="2" charset="2"/>
              <a:buChar char="Ø"/>
            </a:pPr>
            <a:r>
              <a:rPr lang="en-US" sz="2000" b="1" dirty="0">
                <a:latin typeface="Times New Roman" pitchFamily="18" charset="0"/>
                <a:cs typeface="Times New Roman" pitchFamily="18" charset="0"/>
              </a:rPr>
              <a:t>Check for understanding by early career faculty and mentors</a:t>
            </a:r>
          </a:p>
          <a:p>
            <a:pPr lvl="1">
              <a:lnSpc>
                <a:spcPct val="90000"/>
              </a:lnSpc>
              <a:buFont typeface="Wingdings" pitchFamily="2" charset="2"/>
              <a:buChar char="Ø"/>
            </a:pPr>
            <a:r>
              <a:rPr lang="en-US" sz="2000" b="1" dirty="0">
                <a:latin typeface="Times New Roman" pitchFamily="18" charset="0"/>
                <a:cs typeface="Times New Roman" pitchFamily="18" charset="0"/>
              </a:rPr>
              <a:t>Provide ongoing feedback to ensure faculty members know how they are progressing in relation to expectations and timetables for achievement  </a:t>
            </a:r>
          </a:p>
          <a:p>
            <a:pPr lvl="1" eaLnBrk="1" hangingPunct="1">
              <a:lnSpc>
                <a:spcPct val="90000"/>
              </a:lnSpc>
              <a:buFont typeface="Wingdings" pitchFamily="2" charset="2"/>
              <a:buChar char="Ø"/>
            </a:pPr>
            <a:r>
              <a:rPr lang="en-US" sz="2000" b="1" dirty="0">
                <a:latin typeface="Times New Roman" pitchFamily="18" charset="0"/>
                <a:cs typeface="Times New Roman" pitchFamily="18" charset="0"/>
              </a:rPr>
              <a:t>Help newcomers understand and interpret key </a:t>
            </a:r>
          </a:p>
          <a:p>
            <a:pPr lvl="1" eaLnBrk="1" hangingPunct="1">
              <a:lnSpc>
                <a:spcPct val="90000"/>
              </a:lnSpc>
              <a:buNone/>
            </a:pPr>
            <a:r>
              <a:rPr lang="en-US" sz="2000" b="1" dirty="0">
                <a:latin typeface="Times New Roman" pitchFamily="18" charset="0"/>
                <a:cs typeface="Times New Roman" pitchFamily="18" charset="0"/>
              </a:rPr>
              <a:t>	institutional documents, policies and “messages” </a:t>
            </a:r>
          </a:p>
          <a:p>
            <a:pPr lvl="1" eaLnBrk="1" hangingPunct="1">
              <a:lnSpc>
                <a:spcPct val="90000"/>
              </a:lnSpc>
              <a:buNone/>
            </a:pPr>
            <a:r>
              <a:rPr lang="en-US" sz="2000" b="1" dirty="0">
                <a:latin typeface="Times New Roman" pitchFamily="18" charset="0"/>
                <a:cs typeface="Times New Roman" pitchFamily="18" charset="0"/>
              </a:rPr>
              <a:t>	and their implications</a:t>
            </a:r>
          </a:p>
          <a:p>
            <a:pPr lvl="1">
              <a:lnSpc>
                <a:spcPct val="90000"/>
              </a:lnSpc>
              <a:buFont typeface="Wingdings" pitchFamily="2" charset="2"/>
              <a:buChar char="Ø"/>
            </a:pPr>
            <a:r>
              <a:rPr lang="en-US" sz="2000" b="1" dirty="0">
                <a:latin typeface="Times New Roman" pitchFamily="18" charset="0"/>
                <a:cs typeface="Times New Roman" pitchFamily="18" charset="0"/>
              </a:rPr>
              <a:t>Make decision-making transparent</a:t>
            </a:r>
          </a:p>
          <a:p>
            <a:pPr lvl="1" eaLnBrk="1" hangingPunct="1">
              <a:lnSpc>
                <a:spcPct val="90000"/>
              </a:lnSpc>
              <a:buFont typeface="Wingdings" pitchFamily="2" charset="2"/>
              <a:buChar char="Ø"/>
            </a:pPr>
            <a:r>
              <a:rPr lang="en-US" sz="2000" b="1" dirty="0">
                <a:latin typeface="Times New Roman" pitchFamily="18" charset="0"/>
                <a:cs typeface="Times New Roman" pitchFamily="18" charset="0"/>
              </a:rPr>
              <a:t>Clarify roadmap into participation</a:t>
            </a:r>
          </a:p>
          <a:p>
            <a:pPr lvl="1" eaLnBrk="1" hangingPunct="1">
              <a:lnSpc>
                <a:spcPct val="90000"/>
              </a:lnSpc>
              <a:buFont typeface="Wingdings" pitchFamily="2" charset="2"/>
              <a:buChar char="Ø"/>
            </a:pPr>
            <a:r>
              <a:rPr lang="en-US" sz="2000" b="1" dirty="0">
                <a:latin typeface="Times New Roman" pitchFamily="18" charset="0"/>
                <a:cs typeface="Times New Roman" pitchFamily="18" charset="0"/>
              </a:rPr>
              <a:t>Identify pathways into academic leadership </a:t>
            </a:r>
          </a:p>
          <a:p>
            <a:pPr lvl="1">
              <a:lnSpc>
                <a:spcPct val="90000"/>
              </a:lnSpc>
              <a:buFont typeface="Wingdings" pitchFamily="2" charset="2"/>
              <a:buChar char="Ø"/>
            </a:pPr>
            <a:r>
              <a:rPr lang="en-US" sz="2000" b="1" dirty="0">
                <a:latin typeface="Times New Roman" pitchFamily="18" charset="0"/>
                <a:cs typeface="Times New Roman" pitchFamily="18" charset="0"/>
              </a:rPr>
              <a:t>Structure and provide rewards</a:t>
            </a:r>
          </a:p>
          <a:p>
            <a:pPr lvl="1" eaLnBrk="1" hangingPunct="1">
              <a:lnSpc>
                <a:spcPct val="90000"/>
              </a:lnSpc>
              <a:buFont typeface="Wingdings" pitchFamily="2" charset="2"/>
              <a:buChar char="Ø"/>
            </a:pPr>
            <a:r>
              <a:rPr lang="en-US" sz="2000" b="1" dirty="0">
                <a:latin typeface="Times New Roman" pitchFamily="18" charset="0"/>
                <a:cs typeface="Times New Roman" pitchFamily="18" charset="0"/>
              </a:rPr>
              <a:t>Keep door open for questions.  Communicate!</a:t>
            </a:r>
          </a:p>
          <a:p>
            <a:pPr eaLnBrk="1" hangingPunct="1">
              <a:lnSpc>
                <a:spcPct val="90000"/>
              </a:lnSpc>
              <a:buFont typeface="Wingdings" pitchFamily="2" charset="2"/>
              <a:buChar char="Ø"/>
            </a:pPr>
            <a:r>
              <a:rPr lang="en-US" sz="2800" b="1" dirty="0">
                <a:latin typeface="Times New Roman" pitchFamily="18" charset="0"/>
                <a:cs typeface="Times New Roman" pitchFamily="18" charset="0"/>
              </a:rPr>
              <a:t>Self Efficacy</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(Belief that I can do it/I can do it well.)</a:t>
            </a:r>
          </a:p>
          <a:p>
            <a:pPr lvl="1" eaLnBrk="1" hangingPunct="1">
              <a:lnSpc>
                <a:spcPct val="90000"/>
              </a:lnSpc>
              <a:buFont typeface="Wingdings" pitchFamily="2" charset="2"/>
              <a:buChar char="Ø"/>
            </a:pPr>
            <a:r>
              <a:rPr lang="en-US" sz="2200" b="1" dirty="0">
                <a:latin typeface="Times New Roman" pitchFamily="18" charset="0"/>
                <a:cs typeface="Times New Roman" pitchFamily="18" charset="0"/>
              </a:rPr>
              <a:t>Hire for it</a:t>
            </a:r>
          </a:p>
          <a:p>
            <a:pPr lvl="1" eaLnBrk="1" hangingPunct="1">
              <a:lnSpc>
                <a:spcPct val="90000"/>
              </a:lnSpc>
              <a:buFont typeface="Wingdings" pitchFamily="2" charset="2"/>
              <a:buChar char="Ø"/>
            </a:pPr>
            <a:r>
              <a:rPr lang="en-US" sz="2200" b="1" dirty="0">
                <a:latin typeface="Times New Roman" pitchFamily="18" charset="0"/>
                <a:cs typeface="Times New Roman" pitchFamily="18" charset="0"/>
              </a:rPr>
              <a:t>Provide mentors/models</a:t>
            </a:r>
          </a:p>
          <a:p>
            <a:pPr lvl="1" eaLnBrk="1" hangingPunct="1">
              <a:lnSpc>
                <a:spcPct val="90000"/>
              </a:lnSpc>
              <a:buFont typeface="Wingdings" pitchFamily="2" charset="2"/>
              <a:buChar char="Ø"/>
            </a:pPr>
            <a:r>
              <a:rPr lang="en-US" sz="2200" b="1" dirty="0">
                <a:latin typeface="Times New Roman" pitchFamily="18" charset="0"/>
                <a:cs typeface="Times New Roman" pitchFamily="18" charset="0"/>
              </a:rPr>
              <a:t>Provide ongoing training and development opportunities</a:t>
            </a:r>
          </a:p>
          <a:p>
            <a:pPr lvl="1" eaLnBrk="1" hangingPunct="1">
              <a:lnSpc>
                <a:spcPct val="90000"/>
              </a:lnSpc>
              <a:buFont typeface="Wingdings" pitchFamily="2" charset="2"/>
              <a:buChar char="Ø"/>
            </a:pPr>
            <a:r>
              <a:rPr lang="en-US" sz="2200" b="1" dirty="0">
                <a:latin typeface="Times New Roman" pitchFamily="18" charset="0"/>
                <a:cs typeface="Times New Roman" pitchFamily="18" charset="0"/>
              </a:rPr>
              <a:t>Provide formative low risk feedback</a:t>
            </a:r>
          </a:p>
          <a:p>
            <a:pPr lvl="1" eaLnBrk="1" hangingPunct="1">
              <a:lnSpc>
                <a:spcPct val="90000"/>
              </a:lnSpc>
              <a:buFont typeface="Wingdings" pitchFamily="2" charset="2"/>
              <a:buChar char="Ø"/>
            </a:pPr>
            <a:r>
              <a:rPr lang="en-US" sz="2200" b="1" dirty="0">
                <a:latin typeface="Times New Roman" pitchFamily="18" charset="0"/>
                <a:cs typeface="Times New Roman" pitchFamily="18" charset="0"/>
              </a:rPr>
              <a:t>Frame as continuous improvement for all, not remediation model</a:t>
            </a:r>
          </a:p>
          <a:p>
            <a:pPr lvl="1" eaLnBrk="1" hangingPunct="1">
              <a:lnSpc>
                <a:spcPct val="90000"/>
              </a:lnSpc>
              <a:buFont typeface="Wingdings" pitchFamily="2" charset="2"/>
              <a:buChar char="Ø"/>
            </a:pPr>
            <a:r>
              <a:rPr lang="en-US" sz="2200" b="1" dirty="0">
                <a:latin typeface="Times New Roman" pitchFamily="18" charset="0"/>
                <a:cs typeface="Times New Roman" pitchFamily="18" charset="0"/>
              </a:rPr>
              <a:t>Engage communities of learners (dept. initiatives,    department retreats, working groups)</a:t>
            </a:r>
          </a:p>
          <a:p>
            <a:pPr marL="1886999" lvl="4" indent="-395840" eaLnBrk="1" hangingPunct="1">
              <a:lnSpc>
                <a:spcPct val="90000"/>
              </a:lnSpc>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FE22142E-814C-4004-92D6-F242E8E2A14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7E9790-CCF0-4C16-AB25-A4133D292EB8}" type="slidenum">
              <a:rPr lang="en-US" smtClean="0"/>
              <a:pPr/>
              <a:t>31</a:t>
            </a:fld>
            <a:endParaRPr lang="en-US" dirty="0" smtClean="0"/>
          </a:p>
        </p:txBody>
      </p:sp>
      <p:sp>
        <p:nvSpPr>
          <p:cNvPr id="33795" name="Rectangle 2"/>
          <p:cNvSpPr>
            <a:spLocks noGrp="1" noRot="1" noChangeAspect="1" noChangeArrowheads="1" noTextEdit="1"/>
          </p:cNvSpPr>
          <p:nvPr>
            <p:ph type="sldImg"/>
          </p:nvPr>
        </p:nvSpPr>
        <p:spPr>
          <a:xfrm>
            <a:off x="1189038" y="703263"/>
            <a:ext cx="4632325" cy="3473450"/>
          </a:xfrm>
          <a:ln cap="flat"/>
        </p:spPr>
      </p:sp>
      <p:sp>
        <p:nvSpPr>
          <p:cNvPr id="337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90000"/>
              </a:lnSpc>
              <a:defRPr/>
            </a:pPr>
            <a:r>
              <a:rPr lang="en-US" sz="2400" b="1" dirty="0">
                <a:latin typeface="Times New Roman" pitchFamily="18" charset="0"/>
                <a:cs typeface="Times New Roman" pitchFamily="18" charset="0"/>
              </a:rPr>
              <a:t>Demographic Trends</a:t>
            </a:r>
          </a:p>
          <a:p>
            <a:pPr lvl="1">
              <a:lnSpc>
                <a:spcPct val="90000"/>
              </a:lnSpc>
              <a:defRPr/>
            </a:pPr>
            <a:r>
              <a:rPr lang="en-US" sz="2200" b="1" dirty="0">
                <a:latin typeface="Times New Roman" pitchFamily="18" charset="0"/>
                <a:cs typeface="Times New Roman" pitchFamily="18" charset="0"/>
              </a:rPr>
              <a:t>Projected retirements of baby boomers who are academic administrators</a:t>
            </a:r>
          </a:p>
          <a:p>
            <a:pPr lvl="1">
              <a:lnSpc>
                <a:spcPct val="90000"/>
              </a:lnSpc>
              <a:defRPr/>
            </a:pPr>
            <a:r>
              <a:rPr lang="en-US" sz="2200" b="1" dirty="0">
                <a:latin typeface="Times New Roman" pitchFamily="18" charset="0"/>
                <a:cs typeface="Times New Roman" pitchFamily="18" charset="0"/>
              </a:rPr>
              <a:t>More non tenure-track faculty who cannot serve in many academic leadership roles</a:t>
            </a:r>
          </a:p>
          <a:p>
            <a:pPr lvl="1">
              <a:lnSpc>
                <a:spcPct val="90000"/>
              </a:lnSpc>
              <a:defRPr/>
            </a:pPr>
            <a:r>
              <a:rPr lang="en-US" sz="2200" b="1" dirty="0">
                <a:latin typeface="Times New Roman" pitchFamily="18" charset="0"/>
                <a:cs typeface="Times New Roman" pitchFamily="18" charset="0"/>
              </a:rPr>
              <a:t>Financial cuts in the early 80s now felt in the pipeline</a:t>
            </a:r>
          </a:p>
          <a:p>
            <a:pPr>
              <a:lnSpc>
                <a:spcPct val="90000"/>
              </a:lnSpc>
              <a:defRPr/>
            </a:pPr>
            <a:r>
              <a:rPr lang="en-US" sz="2400" b="1" dirty="0">
                <a:latin typeface="Times New Roman" pitchFamily="18" charset="0"/>
                <a:cs typeface="Times New Roman" pitchFamily="18" charset="0"/>
              </a:rPr>
              <a:t>Administrative roles more difficult due to increased regulations and budget constraints</a:t>
            </a:r>
          </a:p>
          <a:p>
            <a:pPr>
              <a:lnSpc>
                <a:spcPct val="90000"/>
              </a:lnSpc>
              <a:defRPr/>
            </a:pPr>
            <a:r>
              <a:rPr lang="en-US" sz="2400" b="1" dirty="0">
                <a:latin typeface="Times New Roman" pitchFamily="18" charset="0"/>
                <a:cs typeface="Times New Roman" pitchFamily="18" charset="0"/>
              </a:rPr>
              <a:t>Fewer mid-career faculty wish to pursue academic administration</a:t>
            </a:r>
          </a:p>
          <a:p>
            <a:pPr>
              <a:lnSpc>
                <a:spcPct val="90000"/>
              </a:lnSpc>
              <a:defRPr/>
            </a:pPr>
            <a:r>
              <a:rPr lang="en-US" sz="2400" b="1" dirty="0">
                <a:latin typeface="Times New Roman" pitchFamily="18" charset="0"/>
                <a:cs typeface="Times New Roman" pitchFamily="18" charset="0"/>
              </a:rPr>
              <a:t>Proliferation of leadership development programs to support new academic leaders and administrators</a:t>
            </a:r>
          </a:p>
          <a:p>
            <a:pPr>
              <a:lnSpc>
                <a:spcPct val="90000"/>
              </a:lnSpc>
              <a:defRPr/>
            </a:pPr>
            <a:r>
              <a:rPr lang="en-US" sz="2400" b="1" dirty="0">
                <a:latin typeface="Times New Roman" pitchFamily="18" charset="0"/>
                <a:cs typeface="Times New Roman" pitchFamily="18" charset="0"/>
              </a:rPr>
              <a:t>Universities need to actively support the leadership pipeline</a:t>
            </a:r>
          </a:p>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22142E-814C-4004-92D6-F242E8E2A14B}"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AA3EC3-5442-4E8E-B0D4-6EFAACA373EC}" type="slidenum">
              <a:rPr lang="en-US"/>
              <a:pPr fontAlgn="base">
                <a:spcBef>
                  <a:spcPct val="0"/>
                </a:spcBef>
                <a:spcAft>
                  <a:spcPct val="0"/>
                </a:spcAft>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22142E-814C-4004-92D6-F242E8E2A14B}"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22142E-814C-4004-92D6-F242E8E2A14B}"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22142E-814C-4004-92D6-F242E8E2A14B}"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E954D4-C4B9-4CAF-93CB-688B1AE016F5}" type="slidenum">
              <a:rPr lang="en-US"/>
              <a:pPr fontAlgn="base">
                <a:spcBef>
                  <a:spcPct val="0"/>
                </a:spcBef>
                <a:spcAft>
                  <a:spcPct val="0"/>
                </a:spcAft>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C0C3B-5C21-45B7-80E7-29B5AB660124}"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22142E-814C-4004-92D6-F242E8E2A14B}" type="slidenum">
              <a:rPr lang="en-US" smtClean="0"/>
              <a:pPr>
                <a:defRPr/>
              </a:pPr>
              <a:t>70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AE1C38-D333-4FB3-B065-E4D01664073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D66D8BC9-5CCC-4C54-83E8-CE8C9042DEC5}"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6"/>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B16C75F5-8468-4F6A-A7E1-40935D58310D}"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4"/>
          </p:nvPr>
        </p:nvSpPr>
        <p:spPr/>
        <p:txBody>
          <a:bodyPr/>
          <a:lstStyle>
            <a:lvl1pPr>
              <a:defRPr smtClean="0"/>
            </a:lvl1pPr>
          </a:lstStyle>
          <a:p>
            <a:pPr>
              <a:defRPr/>
            </a:pPr>
            <a:endParaRPr lang="en-US" dirty="0"/>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smtClean="0"/>
            </a:lvl1pPr>
          </a:lstStyle>
          <a:p>
            <a:pPr>
              <a:defRPr/>
            </a:pPr>
            <a:fld id="{DC526C81-CC7F-4298-8A28-36996B3493CA}"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DC526C81-CC7F-4298-8A28-36996B3493CA}"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smtClean="0"/>
            </a:lvl1pPr>
          </a:lstStyle>
          <a:p>
            <a:pPr>
              <a:defRPr/>
            </a:pPr>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DC526C81-CC7F-4298-8A28-36996B3493CA}"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endParaRPr lang="en-US"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39"/>
          <p:cNvSpPr>
            <a:spLocks noGrp="1" noChangeArrowheads="1"/>
          </p:cNvSpPr>
          <p:nvPr>
            <p:ph type="sldNum" sz="quarter" idx="12"/>
          </p:nvPr>
        </p:nvSpPr>
        <p:spPr>
          <a:ln/>
        </p:spPr>
        <p:txBody>
          <a:bodyPr/>
          <a:lstStyle>
            <a:lvl1pPr>
              <a:defRPr/>
            </a:lvl1pPr>
          </a:lstStyle>
          <a:p>
            <a:pPr>
              <a:defRPr/>
            </a:pPr>
            <a:fld id="{41848A87-E3AE-4C67-813E-7998CC0C8DB0}" type="slidenum">
              <a:rPr lang="en-US"/>
              <a:pPr>
                <a:defRPr/>
              </a:pPr>
              <a:t>‹#›</a:t>
            </a:fld>
            <a:endParaRPr lang="en-US"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595959"/>
                </a:solidFill>
                <a:latin typeface="Gotham Book" pitchFamily="49"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595959"/>
                </a:solidFill>
                <a:latin typeface="Gotham Book" pitchFamily="49" charset="0"/>
              </a:defRPr>
            </a:lvl1pPr>
          </a:lstStyle>
          <a:p>
            <a:pPr>
              <a:defRPr/>
            </a:pPr>
            <a:fld id="{DC526C81-CC7F-4298-8A28-36996B3493CA}" type="slidenum">
              <a:rPr lang="en-US" smtClean="0"/>
              <a:pPr>
                <a:defRPr/>
              </a:pPr>
              <a:t>‹#›</a:t>
            </a:fld>
            <a:endParaRPr lang="en-US" dirty="0"/>
          </a:p>
        </p:txBody>
      </p:sp>
      <p:pic>
        <p:nvPicPr>
          <p:cNvPr id="1029" name="Picture 10" descr="MSU thinner spear_green RGB.jpg"/>
          <p:cNvPicPr>
            <a:picLocks noChangeAspect="1"/>
          </p:cNvPicPr>
          <p:nvPr/>
        </p:nvPicPr>
        <p:blipFill>
          <a:blip r:embed="rId8" cstate="print"/>
          <a:srcRect/>
          <a:stretch>
            <a:fillRect/>
          </a:stretch>
        </p:blipFill>
        <p:spPr bwMode="auto">
          <a:xfrm>
            <a:off x="457200" y="6253163"/>
            <a:ext cx="8229600" cy="103187"/>
          </a:xfrm>
          <a:prstGeom prst="rect">
            <a:avLst/>
          </a:prstGeom>
          <a:noFill/>
          <a:ln w="9525">
            <a:noFill/>
            <a:miter lim="800000"/>
            <a:headEnd/>
            <a:tailEnd/>
          </a:ln>
        </p:spPr>
      </p:pic>
      <p:pic>
        <p:nvPicPr>
          <p:cNvPr id="1030" name="Picture 11" descr="PP banner wordmark.jpg"/>
          <p:cNvPicPr>
            <a:picLocks noChangeAspect="1"/>
          </p:cNvPicPr>
          <p:nvPr/>
        </p:nvPicPr>
        <p:blipFill>
          <a:blip r:embed="rId9" cstate="print"/>
          <a:srcRect/>
          <a:stretch>
            <a:fillRect/>
          </a:stretch>
        </p:blipFill>
        <p:spPr bwMode="auto">
          <a:xfrm>
            <a:off x="3175" y="0"/>
            <a:ext cx="9140825" cy="669925"/>
          </a:xfrm>
          <a:prstGeom prst="rect">
            <a:avLst/>
          </a:prstGeom>
          <a:noFill/>
          <a:ln w="9525">
            <a:noFill/>
            <a:miter lim="800000"/>
            <a:headEnd/>
            <a:tailEnd/>
          </a:ln>
        </p:spPr>
      </p:pic>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Lst>
  <p:transition xmlns:p14="http://schemas.microsoft.com/office/powerpoint/2010/main"/>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hyperlink" Target="http://www.istockphoto.com/stock-illustration-6829872-business-falling.php?st=b3ae588"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toonvectors.com/clip-art/cartoon-wind-up-businesswoman/12982" TargetMode="External"/><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fod.msu.edu/opportunities/detail/past-workshops-faculty-leadership-and-academic-life" TargetMode="External"/><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adapp-advance.msu.edu/annual-performance-review-tenure-system-toolkit" TargetMode="External"/><Relationship Id="rId4" Type="http://schemas.openxmlformats.org/officeDocument/2006/relationships/hyperlink" Target="http://www.adapp-advance.msu.edu/reappointment-promotion-and-tenure-toolkit" TargetMode="External"/><Relationship Id="rId5" Type="http://schemas.openxmlformats.org/officeDocument/2006/relationships/hyperlink" Target="http://www.adapp-advance.msu.edu/project/faculty-search-and-selection" TargetMode="External"/><Relationship Id="rId6" Type="http://schemas.openxmlformats.org/officeDocument/2006/relationships/hyperlink" Target="http://www.adapp-advance.msu.edu/files_adapp-advance/content/Mentoring%20Policy-Final%203-2-11.pdf" TargetMode="External"/><Relationship Id="rId7" Type="http://schemas.openxmlformats.org/officeDocument/2006/relationships/hyperlink" Target="http://www.adapp-advance.msu.edu/Faculty-Mentoring-Toolkit" TargetMode="External"/><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 Id="rId11"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4" Type="http://schemas.microsoft.com/office/2007/relationships/hdphoto" Target="../media/hdphoto2.wdp"/><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hyperlink" Target="http://images.google.com/url?sa=i&amp;rct=j&amp;q=clipart+-+climbing+up&amp;source=images&amp;cd=&amp;cad=rja&amp;docid=LPqMeZnoD4o34M&amp;tbnid=BSct2AfxcuFc7M:&amp;ved=0CAUQjRw&amp;url=http://www.123rf.com/clipart-vector/maverick.html&amp;ei=l_lJUaCoG-SQyAGsr4GQBg&amp;psig=AFQjCNHEcRE9Pi6c534GAKZxNWrND618-Q&amp;ust=1363888787038877" TargetMode="External"/><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www.google.com/imgres?q=google+images+microscope&amp;start=216&amp;hl=en&amp;tbo=d&amp;qscrl=1&amp;rlz=1T4SKPB_enUS388US446&amp;biw=1680&amp;bih=833&amp;tbm=isch&amp;tbnid=0jrFnf9R5R4M6M:&amp;imgrefurl=http://www.timescolonist.com/entertainment/books/israel-teams-with-google-to-launch-digital-library-of-5-000-dead-sea-scroll-images-online-1.30343&amp;docid=_ORSfHkT9SojoM&amp;imgurl=http://www.timescolonist.com/polopoly_fs/1.30493.1355847717!/fileImage/httpImage/image.jpg_gen/derivatives/landscape_563/seb107-1218-2012-112015-high-jpg.jpg&amp;w=563&amp;h=375&amp;ei=hsIKUeWbK6er2AWgxoCYAw&amp;zoom=1&amp;ved=1t:3588,r:27,s:200,i:85&amp;iact=rc&amp;dur=594&amp;sig=109782718977475329245&amp;page=7&amp;tbnh=183&amp;tbnw=275&amp;ndsp=38&amp;tx=158&amp;ty=96" TargetMode="External"/><Relationship Id="rId5" Type="http://schemas.openxmlformats.org/officeDocument/2006/relationships/image" Target="../media/image9.jpeg"/><Relationship Id="rId6" Type="http://schemas.openxmlformats.org/officeDocument/2006/relationships/hyperlink" Target="http://www.google.com/imgres?q=google+images+animation+playing+a+musical+instrument&amp;start=272&amp;hl=en&amp;tbo=d&amp;qscrl=1&amp;rlz=1T4SKPB_enUS388US446&amp;biw=1680&amp;bih=833&amp;tbm=isch&amp;tbnid=MasAWj_pUPhf4M:&amp;imgrefurl=http://www.theatlantic.com/technology/archive/2011/06/the-coolest-google-doodle-ever-les-pauls-digital-guitar/240181/&amp;docid=cw-nvUVCEzaDxM&amp;imgurl=http://cdn.theatlantic.com/static/mt/assets/science/LesPaulWiki-Post.jpg&amp;w=615&amp;h=300&amp;ei=5r8KUZy8NISp2gXtzYG4Dg&amp;zoom=1&amp;ved=1t:3588,r:97,s:200,i:295&amp;iact=rc&amp;dur=300&amp;sig=109782718977475329245&amp;page=9&amp;tbnh=157&amp;tbnw=286&amp;ndsp=35&amp;tx=108&amp;ty=76" TargetMode="External"/><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5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hyperlink" Target="http://chronicle.com/weekly/almanac/2006/nation/0102702.htm" TargetMode="External"/><Relationship Id="rId4" Type="http://schemas.openxmlformats.org/officeDocument/2006/relationships/hyperlink" Target="http://www.adapp-advance.msu.edu/" TargetMode="Externa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hyperlink" Target="http://chronicle.com/weekly/v55/i31/31a06001.htm" TargetMode="External"/><Relationship Id="rId4" Type="http://schemas.openxmlformats.org/officeDocument/2006/relationships/hyperlink" Target="http://chronicle.com/article/Faculty-Members-Can-Lead-but/138343/" TargetMode="External"/><Relationship Id="rId5" Type="http://schemas.openxmlformats.org/officeDocument/2006/relationships/hyperlink" Target="http://chronicle.com/article/Professor-or-Administrator-/138261/" TargetMode="External"/><Relationship Id="rId6" Type="http://schemas.openxmlformats.org/officeDocument/2006/relationships/hyperlink" Target="http://www.njepadeherc.org/site/685/doc_library/Higher%20Education%20Demographics.pdf" TargetMode="External"/><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chronicle.com/weekly/v53/i02/02a05101.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hyperlink" Target="mailto:ddezure@msu.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1" y="1981200"/>
            <a:ext cx="8216672" cy="1143000"/>
          </a:xfrm>
        </p:spPr>
        <p:txBody>
          <a:bodyPr>
            <a:normAutofit fontScale="90000"/>
          </a:bodyPr>
          <a:lstStyle/>
          <a:p>
            <a:pPr algn="ctr" eaLnBrk="1" hangingPunct="1"/>
            <a:r>
              <a:rPr lang="en-US" sz="2000" dirty="0" smtClean="0"/>
              <a:t/>
            </a:r>
            <a:br>
              <a:rPr lang="en-US" sz="2000" dirty="0" smtClean="0"/>
            </a:br>
            <a:r>
              <a:rPr lang="en-US" sz="2900" b="1" dirty="0" smtClean="0">
                <a:solidFill>
                  <a:schemeClr val="tx1"/>
                </a:solidFill>
                <a:latin typeface="Arial Black" pitchFamily="34" charset="0"/>
                <a:cs typeface="Times New Roman" pitchFamily="18" charset="0"/>
              </a:rPr>
              <a:t>Charting Your Path Workshop</a:t>
            </a:r>
            <a:br>
              <a:rPr lang="en-US" sz="2900" b="1" dirty="0" smtClean="0">
                <a:solidFill>
                  <a:schemeClr val="tx1"/>
                </a:solidFill>
                <a:latin typeface="Arial Black" pitchFamily="34" charset="0"/>
                <a:cs typeface="Times New Roman" pitchFamily="18" charset="0"/>
              </a:rPr>
            </a:br>
            <a:r>
              <a:rPr lang="en-US" sz="2900" b="1" dirty="0" smtClean="0">
                <a:solidFill>
                  <a:schemeClr val="tx1"/>
                </a:solidFill>
                <a:latin typeface="Arial Black" pitchFamily="34" charset="0"/>
                <a:cs typeface="Times New Roman" pitchFamily="18" charset="0"/>
              </a:rPr>
              <a:t>North Carolina State University, Raleigh, NC</a:t>
            </a:r>
            <a:r>
              <a:rPr lang="en-US" sz="1300" b="1" dirty="0" smtClean="0">
                <a:solidFill>
                  <a:schemeClr val="tx1"/>
                </a:solidFill>
                <a:latin typeface="Arial Black" pitchFamily="34" charset="0"/>
                <a:cs typeface="Times New Roman" pitchFamily="18" charset="0"/>
              </a:rPr>
              <a:t/>
            </a:r>
            <a:br>
              <a:rPr lang="en-US" sz="1300" b="1" dirty="0" smtClean="0">
                <a:solidFill>
                  <a:schemeClr val="tx1"/>
                </a:solidFill>
                <a:latin typeface="Arial Black" pitchFamily="34" charset="0"/>
                <a:cs typeface="Times New Roman" pitchFamily="18" charset="0"/>
              </a:rPr>
            </a:br>
            <a:r>
              <a:rPr lang="en-US" sz="1300" b="1" dirty="0" smtClean="0">
                <a:solidFill>
                  <a:srgbClr val="006600"/>
                </a:solidFill>
                <a:latin typeface="Arial Black" pitchFamily="34" charset="0"/>
                <a:cs typeface="Times New Roman" pitchFamily="18" charset="0"/>
              </a:rPr>
              <a:t/>
            </a:r>
            <a:br>
              <a:rPr lang="en-US" sz="1300" b="1" dirty="0" smtClean="0">
                <a:solidFill>
                  <a:srgbClr val="006600"/>
                </a:solidFill>
                <a:latin typeface="Arial Black" pitchFamily="34" charset="0"/>
                <a:cs typeface="Times New Roman" pitchFamily="18" charset="0"/>
              </a:rPr>
            </a:br>
            <a:r>
              <a:rPr lang="en-US" sz="2900" b="1" dirty="0" smtClean="0">
                <a:solidFill>
                  <a:schemeClr val="tx1"/>
                </a:solidFill>
                <a:latin typeface="Arial Black" pitchFamily="34" charset="0"/>
                <a:cs typeface="Times New Roman" pitchFamily="18" charset="0"/>
              </a:rPr>
              <a:t>May 12, 2014</a:t>
            </a:r>
            <a:r>
              <a:rPr lang="en-US" sz="1800" b="1" dirty="0" smtClean="0">
                <a:solidFill>
                  <a:schemeClr val="tx1"/>
                </a:solidFill>
                <a:latin typeface="Arial Black" pitchFamily="34" charset="0"/>
                <a:cs typeface="Times New Roman" pitchFamily="18" charset="0"/>
              </a:rPr>
              <a:t/>
            </a:r>
            <a:br>
              <a:rPr lang="en-US" sz="1800" b="1" dirty="0" smtClean="0">
                <a:solidFill>
                  <a:schemeClr val="tx1"/>
                </a:solidFill>
                <a:latin typeface="Arial Black" pitchFamily="34" charset="0"/>
                <a:cs typeface="Times New Roman" pitchFamily="18" charset="0"/>
              </a:rPr>
            </a:br>
            <a:r>
              <a:rPr lang="en-US" sz="1800" b="1" dirty="0" smtClean="0">
                <a:solidFill>
                  <a:srgbClr val="006600"/>
                </a:solidFill>
                <a:latin typeface="Arial Black" pitchFamily="34" charset="0"/>
                <a:cs typeface="Times New Roman" pitchFamily="18" charset="0"/>
              </a:rPr>
              <a:t/>
            </a:r>
            <a:br>
              <a:rPr lang="en-US" sz="1800" b="1" dirty="0" smtClean="0">
                <a:solidFill>
                  <a:srgbClr val="006600"/>
                </a:solidFill>
                <a:latin typeface="Arial Black" pitchFamily="34" charset="0"/>
                <a:cs typeface="Times New Roman" pitchFamily="18" charset="0"/>
              </a:rPr>
            </a:br>
            <a:r>
              <a:rPr lang="en-US" sz="3200" b="1" dirty="0" smtClean="0">
                <a:solidFill>
                  <a:srgbClr val="006600"/>
                </a:solidFill>
                <a:latin typeface="Arial Black" pitchFamily="34" charset="0"/>
                <a:cs typeface="Times New Roman" pitchFamily="18" charset="0"/>
              </a:rPr>
              <a:t>Understanding the Terrain of the     Mid-Career Faculty Experience: Implications for Faculty and Administrators</a:t>
            </a:r>
            <a:r>
              <a:rPr lang="en-US" sz="2900" b="1" dirty="0" smtClean="0">
                <a:solidFill>
                  <a:srgbClr val="006600"/>
                </a:solidFill>
                <a:latin typeface="Arial Black" pitchFamily="34" charset="0"/>
                <a:cs typeface="Times New Roman" pitchFamily="18" charset="0"/>
              </a:rPr>
              <a:t/>
            </a:r>
            <a:br>
              <a:rPr lang="en-US" sz="2900" b="1" dirty="0" smtClean="0">
                <a:solidFill>
                  <a:srgbClr val="006600"/>
                </a:solidFill>
                <a:latin typeface="Arial Black" pitchFamily="34" charset="0"/>
                <a:cs typeface="Times New Roman" pitchFamily="18" charset="0"/>
              </a:rPr>
            </a:br>
            <a:endParaRPr lang="en-US" sz="2900" b="1" dirty="0" smtClean="0">
              <a:solidFill>
                <a:srgbClr val="006600"/>
              </a:solidFill>
              <a:latin typeface="Arial Black" pitchFamily="34" charset="0"/>
              <a:cs typeface="Times New Roman" pitchFamily="18" charset="0"/>
            </a:endParaRPr>
          </a:p>
        </p:txBody>
      </p:sp>
      <p:sp>
        <p:nvSpPr>
          <p:cNvPr id="5123" name="Rectangle 3"/>
          <p:cNvSpPr>
            <a:spLocks noGrp="1" noChangeArrowheads="1"/>
          </p:cNvSpPr>
          <p:nvPr>
            <p:ph type="subTitle" idx="1"/>
          </p:nvPr>
        </p:nvSpPr>
        <p:spPr>
          <a:xfrm>
            <a:off x="1295400" y="4648200"/>
            <a:ext cx="6400800" cy="1752600"/>
          </a:xfrm>
        </p:spPr>
        <p:txBody>
          <a:bodyPr>
            <a:normAutofit lnSpcReduction="10000"/>
          </a:bodyPr>
          <a:lstStyle/>
          <a:p>
            <a:pPr algn="ctr" eaLnBrk="1" hangingPunct="1"/>
            <a:r>
              <a:rPr lang="en-US" b="1" dirty="0" smtClean="0">
                <a:solidFill>
                  <a:schemeClr val="tx1"/>
                </a:solidFill>
                <a:latin typeface="Times New Roman" pitchFamily="18" charset="0"/>
                <a:cs typeface="Times New Roman" pitchFamily="18" charset="0"/>
              </a:rPr>
              <a:t>Deborah </a:t>
            </a:r>
            <a:r>
              <a:rPr lang="en-US" b="1" dirty="0" err="1" smtClean="0">
                <a:solidFill>
                  <a:schemeClr val="tx1"/>
                </a:solidFill>
                <a:latin typeface="Times New Roman" pitchFamily="18" charset="0"/>
                <a:cs typeface="Times New Roman" pitchFamily="18" charset="0"/>
              </a:rPr>
              <a:t>DeZure</a:t>
            </a:r>
            <a:r>
              <a:rPr lang="en-US" b="1" dirty="0" smtClean="0">
                <a:solidFill>
                  <a:schemeClr val="tx1"/>
                </a:solidFill>
                <a:latin typeface="Times New Roman" pitchFamily="18" charset="0"/>
                <a:cs typeface="Times New Roman" pitchFamily="18" charset="0"/>
              </a:rPr>
              <a:t>, Ph. D.</a:t>
            </a:r>
          </a:p>
          <a:p>
            <a:pPr algn="ctr" eaLnBrk="1" hangingPunct="1">
              <a:spcBef>
                <a:spcPct val="0"/>
              </a:spcBef>
            </a:pPr>
            <a:r>
              <a:rPr lang="en-US" b="1" dirty="0" smtClean="0">
                <a:solidFill>
                  <a:schemeClr val="tx1"/>
                </a:solidFill>
                <a:latin typeface="Times New Roman" pitchFamily="18" charset="0"/>
                <a:cs typeface="Times New Roman" pitchFamily="18" charset="0"/>
              </a:rPr>
              <a:t>Assistant Provost for Faculty and </a:t>
            </a:r>
          </a:p>
          <a:p>
            <a:pPr algn="ctr" eaLnBrk="1" hangingPunct="1">
              <a:spcBef>
                <a:spcPct val="0"/>
              </a:spcBef>
            </a:pPr>
            <a:r>
              <a:rPr lang="en-US" b="1" dirty="0" smtClean="0">
                <a:solidFill>
                  <a:schemeClr val="tx1"/>
                </a:solidFill>
                <a:latin typeface="Times New Roman" pitchFamily="18" charset="0"/>
                <a:cs typeface="Times New Roman" pitchFamily="18" charset="0"/>
              </a:rPr>
              <a:t>Organizational Development</a:t>
            </a:r>
          </a:p>
          <a:p>
            <a:pPr algn="ctr" eaLnBrk="1" hangingPunct="1">
              <a:spcBef>
                <a:spcPct val="0"/>
              </a:spcBef>
            </a:pPr>
            <a:endParaRPr lang="en-US" sz="1400" b="1" dirty="0" smtClean="0">
              <a:solidFill>
                <a:schemeClr val="tx1"/>
              </a:solidFill>
              <a:latin typeface="Times New Roman" pitchFamily="18" charset="0"/>
              <a:cs typeface="Times New Roman" pitchFamily="18" charset="0"/>
            </a:endParaRPr>
          </a:p>
          <a:p>
            <a:pPr algn="ctr" eaLnBrk="1" hangingPunct="1">
              <a:spcBef>
                <a:spcPct val="0"/>
              </a:spcBef>
            </a:pPr>
            <a:r>
              <a:rPr lang="en-US" b="1" dirty="0" smtClean="0">
                <a:solidFill>
                  <a:schemeClr val="tx1"/>
                </a:solidFill>
                <a:latin typeface="Times New Roman" pitchFamily="18" charset="0"/>
                <a:cs typeface="Times New Roman" pitchFamily="18" charset="0"/>
              </a:rPr>
              <a:t>Michigan State University</a:t>
            </a:r>
          </a:p>
        </p:txBody>
      </p:sp>
      <p:sp>
        <p:nvSpPr>
          <p:cNvPr id="3076" name="Slide Number Placeholder 3"/>
          <p:cNvSpPr>
            <a:spLocks noGrp="1"/>
          </p:cNvSpPr>
          <p:nvPr>
            <p:ph type="sldNum" sz="quarter" idx="12"/>
          </p:nvPr>
        </p:nvSpPr>
        <p:spPr/>
        <p:txBody>
          <a:bodyPr/>
          <a:lstStyle/>
          <a:p>
            <a:pPr>
              <a:defRPr/>
            </a:pPr>
            <a:fld id="{D0AE9A46-30C7-49AD-8D3B-578D4AF53BF1}" type="slidenum">
              <a:rPr lang="en-US"/>
              <a:pPr>
                <a:defRPr/>
              </a:pPr>
              <a:t>1</a:t>
            </a:fld>
            <a:endParaRPr lang="en-US" dirty="0"/>
          </a:p>
        </p:txBody>
      </p:sp>
      <p:pic>
        <p:nvPicPr>
          <p:cNvPr id="1027" name="Picture 3" descr="C:\Users\fodexsec\Desktop\1255316855z95B40.jpg"/>
          <p:cNvPicPr>
            <a:picLocks noChangeAspect="1" noChangeArrowheads="1"/>
          </p:cNvPicPr>
          <p:nvPr/>
        </p:nvPicPr>
        <p:blipFill>
          <a:blip r:embed="rId3" cstate="print"/>
          <a:srcRect r="68577"/>
          <a:stretch>
            <a:fillRect/>
          </a:stretch>
        </p:blipFill>
        <p:spPr bwMode="auto">
          <a:xfrm>
            <a:off x="8001000" y="1864360"/>
            <a:ext cx="1040947" cy="38862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8373"/>
            <a:ext cx="8229600" cy="480233"/>
          </a:xfrm>
        </p:spPr>
        <p:txBody>
          <a:bodyPr>
            <a:noAutofit/>
          </a:bodyPr>
          <a:lstStyle/>
          <a:p>
            <a:pPr algn="ctr"/>
            <a:r>
              <a:rPr lang="en-US" sz="3800" b="1" dirty="0" smtClean="0">
                <a:solidFill>
                  <a:srgbClr val="006600"/>
                </a:solidFill>
                <a:latin typeface="Arial Black" pitchFamily="34" charset="0"/>
              </a:rPr>
              <a:t>Findings:  Themes (cont.)</a:t>
            </a:r>
          </a:p>
        </p:txBody>
      </p:sp>
      <p:sp>
        <p:nvSpPr>
          <p:cNvPr id="3" name="Content Placeholder 2"/>
          <p:cNvSpPr>
            <a:spLocks noGrp="1"/>
          </p:cNvSpPr>
          <p:nvPr>
            <p:ph idx="1"/>
          </p:nvPr>
        </p:nvSpPr>
        <p:spPr>
          <a:xfrm>
            <a:off x="609600" y="1524000"/>
            <a:ext cx="8001000" cy="4648200"/>
          </a:xfrm>
        </p:spPr>
        <p:txBody>
          <a:bodyPr/>
          <a:lstStyle/>
          <a:p>
            <a:pPr>
              <a:defRPr/>
            </a:pPr>
            <a:r>
              <a:rPr lang="en-US" b="1" dirty="0" smtClean="0">
                <a:solidFill>
                  <a:schemeClr val="tx1"/>
                </a:solidFill>
                <a:effectLst/>
                <a:latin typeface="Times New Roman" pitchFamily="18" charset="0"/>
                <a:cs typeface="Times New Roman" pitchFamily="18" charset="0"/>
              </a:rPr>
              <a:t>Experiences Post Tenure</a:t>
            </a:r>
          </a:p>
          <a:p>
            <a:pPr lvl="1">
              <a:defRPr/>
            </a:pPr>
            <a:r>
              <a:rPr lang="en-US" b="1" dirty="0" smtClean="0">
                <a:solidFill>
                  <a:schemeClr val="tx1"/>
                </a:solidFill>
                <a:effectLst/>
                <a:latin typeface="Times New Roman" pitchFamily="18" charset="0"/>
                <a:cs typeface="Times New Roman" pitchFamily="18" charset="0"/>
              </a:rPr>
              <a:t>Tenure was liberating (1-5 years post tenure)</a:t>
            </a:r>
          </a:p>
          <a:p>
            <a:pPr lvl="1">
              <a:defRPr/>
            </a:pPr>
            <a:r>
              <a:rPr lang="en-US" b="1" dirty="0" smtClean="0">
                <a:solidFill>
                  <a:schemeClr val="tx1"/>
                </a:solidFill>
                <a:effectLst/>
                <a:latin typeface="Times New Roman" pitchFamily="18" charset="0"/>
                <a:cs typeface="Times New Roman" pitchFamily="18" charset="0"/>
              </a:rPr>
              <a:t>Energy level varied post tenure</a:t>
            </a:r>
          </a:p>
          <a:p>
            <a:pPr lvl="2">
              <a:defRPr/>
            </a:pPr>
            <a:r>
              <a:rPr lang="en-US" sz="2100" b="1" dirty="0" smtClean="0">
                <a:solidFill>
                  <a:schemeClr val="tx1"/>
                </a:solidFill>
                <a:effectLst/>
                <a:latin typeface="Times New Roman" pitchFamily="18" charset="0"/>
                <a:cs typeface="Times New Roman" pitchFamily="18" charset="0"/>
              </a:rPr>
              <a:t>Chairs “tolerated” up to two years disengagement (1-5)</a:t>
            </a:r>
          </a:p>
          <a:p>
            <a:pPr lvl="1">
              <a:defRPr/>
            </a:pPr>
            <a:r>
              <a:rPr lang="en-US" b="1" dirty="0" smtClean="0">
                <a:solidFill>
                  <a:schemeClr val="tx1"/>
                </a:solidFill>
                <a:effectLst/>
                <a:latin typeface="Times New Roman" pitchFamily="18" charset="0"/>
                <a:cs typeface="Times New Roman" pitchFamily="18" charset="0"/>
              </a:rPr>
              <a:t>Confusion/Now what do I do? (1-5, 6-20)</a:t>
            </a:r>
          </a:p>
          <a:p>
            <a:pPr lvl="1">
              <a:defRPr/>
            </a:pPr>
            <a:r>
              <a:rPr lang="en-US" b="1" dirty="0" smtClean="0">
                <a:solidFill>
                  <a:schemeClr val="tx1"/>
                </a:solidFill>
                <a:effectLst/>
                <a:latin typeface="Times New Roman" pitchFamily="18" charset="0"/>
                <a:cs typeface="Times New Roman" pitchFamily="18" charset="0"/>
              </a:rPr>
              <a:t>Time to reassess directions (1-5), priorities (6-20)</a:t>
            </a:r>
          </a:p>
          <a:p>
            <a:pPr lvl="1">
              <a:defRPr/>
            </a:pPr>
            <a:r>
              <a:rPr lang="en-US" b="1" dirty="0" smtClean="0">
                <a:solidFill>
                  <a:schemeClr val="tx1"/>
                </a:solidFill>
                <a:effectLst/>
                <a:latin typeface="Times New Roman" pitchFamily="18" charset="0"/>
                <a:cs typeface="Times New Roman" pitchFamily="18" charset="0"/>
              </a:rPr>
              <a:t>Evolving/</a:t>
            </a:r>
            <a:r>
              <a:rPr lang="en-US" b="1" dirty="0" smtClean="0">
                <a:solidFill>
                  <a:schemeClr val="tx1"/>
                </a:solidFill>
                <a:latin typeface="Times New Roman" pitchFamily="18" charset="0"/>
                <a:cs typeface="Times New Roman" pitchFamily="18" charset="0"/>
              </a:rPr>
              <a:t>r</a:t>
            </a:r>
            <a:r>
              <a:rPr lang="en-US" b="1" dirty="0" smtClean="0">
                <a:solidFill>
                  <a:schemeClr val="tx1"/>
                </a:solidFill>
                <a:effectLst/>
                <a:latin typeface="Times New Roman" pitchFamily="18" charset="0"/>
                <a:cs typeface="Times New Roman" pitchFamily="18" charset="0"/>
              </a:rPr>
              <a:t>enegotiating roles (1-5, 6-20, chairs)</a:t>
            </a:r>
          </a:p>
          <a:p>
            <a:pPr lvl="1">
              <a:defRPr/>
            </a:pPr>
            <a:r>
              <a:rPr lang="en-US" b="1" dirty="0" smtClean="0">
                <a:solidFill>
                  <a:schemeClr val="tx1"/>
                </a:solidFill>
                <a:effectLst/>
                <a:latin typeface="Times New Roman" pitchFamily="18" charset="0"/>
                <a:cs typeface="Times New Roman" pitchFamily="18" charset="0"/>
              </a:rPr>
              <a:t>Move from short-range to longer-range projects (1-5)</a:t>
            </a:r>
          </a:p>
          <a:p>
            <a:pPr lvl="1">
              <a:defRPr/>
            </a:pPr>
            <a:r>
              <a:rPr lang="en-US" b="1" dirty="0" smtClean="0">
                <a:solidFill>
                  <a:schemeClr val="tx1"/>
                </a:solidFill>
                <a:effectLst/>
                <a:latin typeface="Times New Roman" pitchFamily="18" charset="0"/>
                <a:cs typeface="Times New Roman" pitchFamily="18" charset="0"/>
              </a:rPr>
              <a:t>Unclear expectations for promotion to full professor (1-5) (6-20)</a:t>
            </a:r>
          </a:p>
          <a:p>
            <a:pPr lvl="1">
              <a:defRPr/>
            </a:pPr>
            <a:endParaRPr lang="en-US" sz="2400" dirty="0" smtClean="0">
              <a:effectLst/>
            </a:endParaRPr>
          </a:p>
          <a:p>
            <a:pPr>
              <a:defRPr/>
            </a:pPr>
            <a:endParaRPr lang="en-US" sz="2400"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20431" y="404446"/>
            <a:ext cx="8585200" cy="1752600"/>
          </a:xfrm>
        </p:spPr>
        <p:txBody>
          <a:bodyPr>
            <a:normAutofit/>
          </a:bodyPr>
          <a:lstStyle/>
          <a:p>
            <a:pPr algn="ctr"/>
            <a:r>
              <a:rPr lang="en-US" sz="3400" b="1" dirty="0" smtClean="0">
                <a:solidFill>
                  <a:srgbClr val="006600"/>
                </a:solidFill>
                <a:latin typeface="Arial Black" pitchFamily="34" charset="0"/>
              </a:rPr>
              <a:t>Participant Voices: </a:t>
            </a:r>
            <a:br>
              <a:rPr lang="en-US" sz="3400" b="1" dirty="0" smtClean="0">
                <a:solidFill>
                  <a:srgbClr val="006600"/>
                </a:solidFill>
                <a:latin typeface="Arial Black" pitchFamily="34" charset="0"/>
              </a:rPr>
            </a:br>
            <a:r>
              <a:rPr lang="en-US" sz="3400" b="1" dirty="0" smtClean="0">
                <a:solidFill>
                  <a:srgbClr val="006600"/>
                </a:solidFill>
                <a:latin typeface="Arial Black" pitchFamily="34" charset="0"/>
              </a:rPr>
              <a:t>Achieving tenure was “liberating.”</a:t>
            </a:r>
          </a:p>
        </p:txBody>
      </p:sp>
      <p:sp>
        <p:nvSpPr>
          <p:cNvPr id="3" name="Content Placeholder 2"/>
          <p:cNvSpPr>
            <a:spLocks noGrp="1"/>
          </p:cNvSpPr>
          <p:nvPr>
            <p:ph idx="1"/>
          </p:nvPr>
        </p:nvSpPr>
        <p:spPr>
          <a:xfrm>
            <a:off x="685800" y="1672492"/>
            <a:ext cx="7772400" cy="4953000"/>
          </a:xfrm>
        </p:spPr>
        <p:txBody>
          <a:bodyPr/>
          <a:lstStyle/>
          <a:p>
            <a:pPr>
              <a:defRPr/>
            </a:pPr>
            <a:endParaRPr lang="en-US" sz="2400" dirty="0" smtClean="0"/>
          </a:p>
          <a:p>
            <a:pPr>
              <a:defRPr/>
            </a:pPr>
            <a:r>
              <a:rPr lang="en-US" b="1" dirty="0" smtClean="0">
                <a:solidFill>
                  <a:schemeClr val="tx1"/>
                </a:solidFill>
                <a:latin typeface="Times New Roman" pitchFamily="18" charset="0"/>
                <a:cs typeface="Times New Roman" pitchFamily="18" charset="0"/>
              </a:rPr>
              <a:t>“I just relaxed. I wasn’t going to be fired.  I just stopped being so nervous.”</a:t>
            </a:r>
          </a:p>
          <a:p>
            <a:pPr>
              <a:buFont typeface="Monotype Sorts" pitchFamily="2" charset="2"/>
              <a:buNone/>
              <a:defRPr/>
            </a:pPr>
            <a:endParaRPr lang="en-US" sz="32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“The ax is removed from your back.” </a:t>
            </a:r>
          </a:p>
          <a:p>
            <a:pPr>
              <a:buFont typeface="Monotype Sorts" pitchFamily="2" charset="2"/>
              <a:buNone/>
              <a:defRPr/>
            </a:pPr>
            <a:endParaRPr lang="en-US" sz="32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“They need ways to recover from the hazing ritual.  It was bad.”</a:t>
            </a:r>
          </a:p>
          <a:p>
            <a:pPr>
              <a:buFont typeface="Monotype Sorts" pitchFamily="2" charset="2"/>
              <a:buNone/>
              <a:defRPr/>
            </a:pPr>
            <a:endParaRPr lang="en-US" dirty="0" smtClean="0"/>
          </a:p>
          <a:p>
            <a:pPr>
              <a:defRPr/>
            </a:pPr>
            <a:endParaRPr lang="en-US"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11</a:t>
            </a:fld>
            <a:endParaRPr lang="en-US" dirty="0"/>
          </a:p>
        </p:txBody>
      </p:sp>
      <p:pic>
        <p:nvPicPr>
          <p:cNvPr id="1026" name="Picture 2" descr="Man With An Axe In His Back Clipart Illustr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170"/>
          <a:stretch/>
        </p:blipFill>
        <p:spPr bwMode="auto">
          <a:xfrm>
            <a:off x="7391400" y="2819400"/>
            <a:ext cx="1663728" cy="1852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64123"/>
            <a:ext cx="7772400" cy="1828800"/>
          </a:xfrm>
        </p:spPr>
        <p:txBody>
          <a:bodyPr>
            <a:normAutofit/>
          </a:bodyPr>
          <a:lstStyle/>
          <a:p>
            <a:pPr algn="ctr"/>
            <a:r>
              <a:rPr lang="en-US" sz="3800" b="1" dirty="0" smtClean="0">
                <a:solidFill>
                  <a:srgbClr val="006600"/>
                </a:solidFill>
                <a:latin typeface="Arial Black" pitchFamily="34" charset="0"/>
              </a:rPr>
              <a:t>“What do I do now?”</a:t>
            </a:r>
          </a:p>
        </p:txBody>
      </p:sp>
      <p:sp>
        <p:nvSpPr>
          <p:cNvPr id="3" name="Content Placeholder 2"/>
          <p:cNvSpPr>
            <a:spLocks noGrp="1"/>
          </p:cNvSpPr>
          <p:nvPr>
            <p:ph idx="1"/>
          </p:nvPr>
        </p:nvSpPr>
        <p:spPr>
          <a:xfrm>
            <a:off x="762000" y="1447800"/>
            <a:ext cx="7772400" cy="4876800"/>
          </a:xfrm>
        </p:spPr>
        <p:txBody>
          <a:bodyPr/>
          <a:lstStyle/>
          <a:p>
            <a:pPr>
              <a:defRPr/>
            </a:pPr>
            <a:endParaRPr lang="en-US" sz="1600" dirty="0" smtClean="0">
              <a:solidFill>
                <a:schemeClr val="tx1"/>
              </a:solidFill>
            </a:endParaRPr>
          </a:p>
          <a:p>
            <a:pPr>
              <a:defRPr/>
            </a:pPr>
            <a:r>
              <a:rPr lang="en-US" b="1" dirty="0" smtClean="0">
                <a:solidFill>
                  <a:schemeClr val="tx1"/>
                </a:solidFill>
                <a:latin typeface="Times New Roman" pitchFamily="18" charset="0"/>
                <a:cs typeface="Times New Roman" pitchFamily="18" charset="0"/>
              </a:rPr>
              <a:t>“Some hit this wall and it’s </a:t>
            </a:r>
          </a:p>
          <a:p>
            <a:pPr>
              <a:buNone/>
              <a:defRPr/>
            </a:pPr>
            <a:r>
              <a:rPr lang="en-US" b="1" dirty="0" smtClean="0">
                <a:solidFill>
                  <a:schemeClr val="tx1"/>
                </a:solidFill>
                <a:latin typeface="Times New Roman" pitchFamily="18" charset="0"/>
                <a:cs typeface="Times New Roman" pitchFamily="18" charset="0"/>
              </a:rPr>
              <a:t>	like ‘what am I going to do now?’”</a:t>
            </a:r>
          </a:p>
          <a:p>
            <a:pPr>
              <a:buFont typeface="Monotype Sorts" pitchFamily="2" charset="2"/>
              <a:buNone/>
              <a:defRPr/>
            </a:pPr>
            <a:endParaRPr lang="en-US" sz="24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“You reach a certain plateau and  you’ve been aiming there for a long time and you get there and you look around and say, ‘What’s next?’”</a:t>
            </a:r>
          </a:p>
          <a:p>
            <a:pPr>
              <a:buFont typeface="Monotype Sorts" pitchFamily="2" charset="2"/>
              <a:buNone/>
              <a:defRPr/>
            </a:pPr>
            <a:endParaRPr lang="en-US" sz="20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“How do you know what your options are? I don’t.”</a:t>
            </a:r>
          </a:p>
          <a:p>
            <a:pPr>
              <a:buFont typeface="Monotype Sorts" pitchFamily="2"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12</a:t>
            </a:fld>
            <a:endParaRPr lang="en-US" dirty="0"/>
          </a:p>
        </p:txBody>
      </p:sp>
      <p:pic>
        <p:nvPicPr>
          <p:cNvPr id="5" name="Picture 2" descr="C:\Documents and Settings\fodexsec\My Documents\My Pictures\Microsoft Clip Organizer\sy01191_.wmf"/>
          <p:cNvPicPr>
            <a:picLocks noChangeAspect="1" noChangeArrowheads="1"/>
          </p:cNvPicPr>
          <p:nvPr/>
        </p:nvPicPr>
        <p:blipFill>
          <a:blip r:embed="rId3" cstate="print"/>
          <a:srcRect/>
          <a:stretch>
            <a:fillRect/>
          </a:stretch>
        </p:blipFill>
        <p:spPr bwMode="auto">
          <a:xfrm>
            <a:off x="7239000" y="1219200"/>
            <a:ext cx="1675025" cy="1780344"/>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787769"/>
          </a:xfrm>
        </p:spPr>
        <p:txBody>
          <a:bodyPr>
            <a:normAutofit/>
          </a:bodyPr>
          <a:lstStyle/>
          <a:p>
            <a:pPr algn="ctr"/>
            <a:r>
              <a:rPr lang="en-US" sz="3800" b="1" dirty="0" smtClean="0">
                <a:solidFill>
                  <a:srgbClr val="006600"/>
                </a:solidFill>
                <a:latin typeface="Arial Black" pitchFamily="34" charset="0"/>
              </a:rPr>
              <a:t>Themes</a:t>
            </a:r>
            <a:r>
              <a:rPr lang="en-US" sz="4000" b="1" dirty="0" smtClean="0">
                <a:solidFill>
                  <a:srgbClr val="006600"/>
                </a:solidFill>
                <a:latin typeface="Arial Black" pitchFamily="34" charset="0"/>
              </a:rPr>
              <a:t> </a:t>
            </a:r>
          </a:p>
        </p:txBody>
      </p:sp>
      <p:sp>
        <p:nvSpPr>
          <p:cNvPr id="3" name="Content Placeholder 2"/>
          <p:cNvSpPr>
            <a:spLocks noGrp="1"/>
          </p:cNvSpPr>
          <p:nvPr>
            <p:ph idx="1"/>
          </p:nvPr>
        </p:nvSpPr>
        <p:spPr>
          <a:xfrm>
            <a:off x="609600" y="1371600"/>
            <a:ext cx="8001000" cy="5181600"/>
          </a:xfrm>
        </p:spPr>
        <p:txBody>
          <a:bodyPr/>
          <a:lstStyle/>
          <a:p>
            <a:pPr>
              <a:defRPr/>
            </a:pPr>
            <a:r>
              <a:rPr lang="en-US" sz="3000" b="1" dirty="0" smtClean="0">
                <a:solidFill>
                  <a:schemeClr val="tx1"/>
                </a:solidFill>
                <a:latin typeface="Times New Roman" pitchFamily="18" charset="0"/>
                <a:cs typeface="Times New Roman" pitchFamily="18" charset="0"/>
              </a:rPr>
              <a:t>Challenges for Faculty	</a:t>
            </a:r>
          </a:p>
          <a:p>
            <a:pPr lvl="1">
              <a:defRPr/>
            </a:pPr>
            <a:r>
              <a:rPr lang="en-US" sz="2600" b="1" dirty="0" smtClean="0">
                <a:solidFill>
                  <a:schemeClr val="tx1"/>
                </a:solidFill>
                <a:latin typeface="Times New Roman" pitchFamily="18" charset="0"/>
                <a:cs typeface="Times New Roman" pitchFamily="18" charset="0"/>
              </a:rPr>
              <a:t>Defining goals, not pre-established  (both MC/chairs)</a:t>
            </a:r>
          </a:p>
          <a:p>
            <a:pPr lvl="2">
              <a:defRPr/>
            </a:pPr>
            <a:r>
              <a:rPr lang="en-US" b="1" dirty="0" smtClean="0">
                <a:solidFill>
                  <a:schemeClr val="tx1"/>
                </a:solidFill>
                <a:latin typeface="Times New Roman" pitchFamily="18" charset="0"/>
                <a:cs typeface="Times New Roman" pitchFamily="18" charset="0"/>
              </a:rPr>
              <a:t>What should I do now?  What’s next? (1-5)</a:t>
            </a:r>
          </a:p>
          <a:p>
            <a:pPr lvl="1">
              <a:defRPr/>
            </a:pPr>
            <a:r>
              <a:rPr lang="en-US" sz="2600" b="1" dirty="0" smtClean="0">
                <a:solidFill>
                  <a:schemeClr val="tx1"/>
                </a:solidFill>
                <a:latin typeface="Times New Roman" pitchFamily="18" charset="0"/>
                <a:cs typeface="Times New Roman" pitchFamily="18" charset="0"/>
              </a:rPr>
              <a:t>Unclear expectations (both 1-5, 6-20)</a:t>
            </a:r>
          </a:p>
          <a:p>
            <a:pPr lvl="2">
              <a:defRPr/>
            </a:pPr>
            <a:r>
              <a:rPr lang="en-US" b="1" dirty="0" smtClean="0">
                <a:solidFill>
                  <a:schemeClr val="tx1"/>
                </a:solidFill>
                <a:latin typeface="Times New Roman" pitchFamily="18" charset="0"/>
                <a:cs typeface="Times New Roman" pitchFamily="18" charset="0"/>
              </a:rPr>
              <a:t>Unclear criteria (for promotion to Full)(1-5)</a:t>
            </a:r>
          </a:p>
          <a:p>
            <a:pPr lvl="1">
              <a:defRPr/>
            </a:pPr>
            <a:r>
              <a:rPr lang="en-US" sz="2600" b="1" dirty="0" smtClean="0">
                <a:solidFill>
                  <a:schemeClr val="tx1"/>
                </a:solidFill>
                <a:latin typeface="Times New Roman" pitchFamily="18" charset="0"/>
                <a:cs typeface="Times New Roman" pitchFamily="18" charset="0"/>
              </a:rPr>
              <a:t>More and different demands on time (both)</a:t>
            </a:r>
          </a:p>
          <a:p>
            <a:pPr lvl="2">
              <a:defRPr/>
            </a:pPr>
            <a:r>
              <a:rPr lang="en-US" b="1" dirty="0" smtClean="0">
                <a:solidFill>
                  <a:schemeClr val="tx1"/>
                </a:solidFill>
                <a:latin typeface="Times New Roman" pitchFamily="18" charset="0"/>
                <a:cs typeface="Times New Roman" pitchFamily="18" charset="0"/>
              </a:rPr>
              <a:t>Dramatic increase in service/leadership roles without leadership training (1-5)</a:t>
            </a:r>
          </a:p>
          <a:p>
            <a:pPr lvl="1">
              <a:defRPr/>
            </a:pPr>
            <a:r>
              <a:rPr lang="en-US" sz="2600" b="1" dirty="0" smtClean="0">
                <a:solidFill>
                  <a:schemeClr val="tx1"/>
                </a:solidFill>
                <a:latin typeface="Times New Roman" pitchFamily="18" charset="0"/>
                <a:cs typeface="Times New Roman" pitchFamily="18" charset="0"/>
              </a:rPr>
              <a:t>Mid-career faculty often neglected/ignored (both)</a:t>
            </a:r>
          </a:p>
          <a:p>
            <a:pPr lvl="1">
              <a:defRPr/>
            </a:pPr>
            <a:r>
              <a:rPr lang="en-US" sz="2600" b="1" dirty="0" smtClean="0">
                <a:solidFill>
                  <a:schemeClr val="tx1"/>
                </a:solidFill>
                <a:latin typeface="Times New Roman" pitchFamily="18" charset="0"/>
                <a:cs typeface="Times New Roman" pitchFamily="18" charset="0"/>
              </a:rPr>
              <a:t>Joint appointments can be very difficult (1-5)</a:t>
            </a: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73"/>
            <a:ext cx="8229600" cy="480233"/>
          </a:xfrm>
        </p:spPr>
        <p:txBody>
          <a:bodyPr>
            <a:noAutofit/>
          </a:bodyPr>
          <a:lstStyle/>
          <a:p>
            <a:pPr algn="ctr"/>
            <a:r>
              <a:rPr lang="en-US" sz="3800" dirty="0" smtClean="0">
                <a:solidFill>
                  <a:srgbClr val="006600"/>
                </a:solidFill>
                <a:latin typeface="Arial Black" pitchFamily="34" charset="0"/>
              </a:rPr>
              <a:t>“Neglected” and “Ignored”</a:t>
            </a:r>
            <a:endParaRPr lang="en-US" sz="3800" dirty="0">
              <a:solidFill>
                <a:srgbClr val="006600"/>
              </a:solidFill>
            </a:endParaRPr>
          </a:p>
        </p:txBody>
      </p:sp>
      <p:sp>
        <p:nvSpPr>
          <p:cNvPr id="3" name="Content Placeholder 2"/>
          <p:cNvSpPr>
            <a:spLocks noGrp="1"/>
          </p:cNvSpPr>
          <p:nvPr>
            <p:ph idx="1"/>
          </p:nvPr>
        </p:nvSpPr>
        <p:spPr>
          <a:xfrm>
            <a:off x="457199" y="1219200"/>
            <a:ext cx="8015287" cy="4218895"/>
          </a:xfrm>
        </p:spPr>
        <p:txBody>
          <a:bodyPr/>
          <a:lstStyle/>
          <a:p>
            <a:pPr>
              <a:defRPr/>
            </a:pPr>
            <a:endParaRPr lang="en-US" sz="1200" dirty="0" smtClean="0"/>
          </a:p>
          <a:p>
            <a:pPr>
              <a:defRPr/>
            </a:pPr>
            <a:r>
              <a:rPr lang="en-US" b="1" dirty="0" smtClean="0">
                <a:solidFill>
                  <a:schemeClr val="tx1"/>
                </a:solidFill>
                <a:latin typeface="Times New Roman" pitchFamily="18" charset="0"/>
                <a:cs typeface="Times New Roman" pitchFamily="18" charset="0"/>
              </a:rPr>
              <a:t>“I think mid-career faculty are feeling unloved and unwanted, and I think they are hitting tough walls… to get funding.”</a:t>
            </a:r>
          </a:p>
          <a:p>
            <a:pPr>
              <a:buFont typeface="Monotype Sorts" pitchFamily="2" charset="2"/>
              <a:buNone/>
              <a:defRPr/>
            </a:pPr>
            <a:endParaRPr lang="en-US" sz="8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“Mid-career faculty are off the radar screen.  The theory is the ball will bounce by itself and have momentum.”</a:t>
            </a:r>
          </a:p>
          <a:p>
            <a:pPr>
              <a:defRPr/>
            </a:pPr>
            <a:endParaRPr lang="en-US" sz="800" b="1" dirty="0" smtClean="0">
              <a:solidFill>
                <a:schemeClr val="tx1"/>
              </a:solidFill>
              <a:latin typeface="Times New Roman" pitchFamily="18" charset="0"/>
              <a:cs typeface="Times New Roman" pitchFamily="18" charset="0"/>
            </a:endParaRPr>
          </a:p>
          <a:p>
            <a:pPr>
              <a:buFont typeface="Monotype Sorts" pitchFamily="2" charset="2"/>
              <a:buNone/>
              <a:defRPr/>
            </a:pPr>
            <a:endParaRPr lang="en-US" sz="1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“To sum it all up, you’re pretty much left to your own devices.”</a:t>
            </a:r>
          </a:p>
          <a:p>
            <a:endParaRPr lang="en-US" dirty="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14</a:t>
            </a:fld>
            <a:endParaRPr lang="en-US" dirty="0"/>
          </a:p>
        </p:txBody>
      </p:sp>
      <p:pic>
        <p:nvPicPr>
          <p:cNvPr id="1028" name="Picture 4" descr="http://www.travel-net.com/%7Eandrews/images/animations/ball.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3962400"/>
            <a:ext cx="638175" cy="914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98585"/>
            <a:ext cx="7772400" cy="1219200"/>
          </a:xfrm>
        </p:spPr>
        <p:txBody>
          <a:bodyPr>
            <a:normAutofit/>
          </a:bodyPr>
          <a:lstStyle/>
          <a:p>
            <a:pPr algn="ctr"/>
            <a:r>
              <a:rPr lang="en-US" sz="3800" b="1" dirty="0" smtClean="0">
                <a:solidFill>
                  <a:srgbClr val="006600"/>
                </a:solidFill>
                <a:latin typeface="Arial Black" pitchFamily="34" charset="0"/>
              </a:rPr>
              <a:t>Themes (cont.)</a:t>
            </a:r>
          </a:p>
        </p:txBody>
      </p:sp>
      <p:sp>
        <p:nvSpPr>
          <p:cNvPr id="3" name="Content Placeholder 2"/>
          <p:cNvSpPr>
            <a:spLocks noGrp="1"/>
          </p:cNvSpPr>
          <p:nvPr>
            <p:ph idx="1"/>
          </p:nvPr>
        </p:nvSpPr>
        <p:spPr>
          <a:xfrm>
            <a:off x="762000" y="1382389"/>
            <a:ext cx="7696200" cy="4876800"/>
          </a:xfrm>
        </p:spPr>
        <p:txBody>
          <a:bodyPr/>
          <a:lstStyle/>
          <a:p>
            <a:pPr>
              <a:defRPr/>
            </a:pPr>
            <a:r>
              <a:rPr lang="en-US" sz="2900" b="1" dirty="0" smtClean="0">
                <a:solidFill>
                  <a:schemeClr val="tx1"/>
                </a:solidFill>
                <a:latin typeface="Times New Roman" pitchFamily="18" charset="0"/>
                <a:cs typeface="Times New Roman" pitchFamily="18" charset="0"/>
              </a:rPr>
              <a:t>Challenges  for Faculty (6-20)</a:t>
            </a:r>
          </a:p>
          <a:p>
            <a:pPr lvl="1">
              <a:defRPr/>
            </a:pPr>
            <a:r>
              <a:rPr lang="en-US" b="1" dirty="0" smtClean="0">
                <a:solidFill>
                  <a:schemeClr val="tx1"/>
                </a:solidFill>
                <a:latin typeface="Times New Roman" pitchFamily="18" charset="0"/>
                <a:cs typeface="Times New Roman" pitchFamily="18" charset="0"/>
              </a:rPr>
              <a:t>Changes in field, Staying on top (6-20)</a:t>
            </a:r>
          </a:p>
          <a:p>
            <a:pPr lvl="1">
              <a:defRPr/>
            </a:pPr>
            <a:endParaRPr lang="en-US" sz="1200" b="1" dirty="0" smtClean="0">
              <a:solidFill>
                <a:schemeClr val="tx1"/>
              </a:solidFill>
              <a:latin typeface="Times New Roman" pitchFamily="18" charset="0"/>
              <a:cs typeface="Times New Roman" pitchFamily="18" charset="0"/>
            </a:endParaRPr>
          </a:p>
          <a:p>
            <a:pPr lvl="1">
              <a:defRPr/>
            </a:pPr>
            <a:r>
              <a:rPr lang="en-US" b="1" dirty="0" smtClean="0">
                <a:solidFill>
                  <a:schemeClr val="tx1"/>
                </a:solidFill>
                <a:latin typeface="Times New Roman" pitchFamily="18" charset="0"/>
                <a:cs typeface="Times New Roman" pitchFamily="18" charset="0"/>
              </a:rPr>
              <a:t>Maintaining their motivation (6-20)</a:t>
            </a:r>
          </a:p>
          <a:p>
            <a:pPr lvl="1">
              <a:defRPr/>
            </a:pPr>
            <a:endParaRPr lang="en-US" sz="1200" b="1" dirty="0" smtClean="0">
              <a:solidFill>
                <a:schemeClr val="tx1"/>
              </a:solidFill>
              <a:latin typeface="Times New Roman" pitchFamily="18" charset="0"/>
              <a:cs typeface="Times New Roman" pitchFamily="18" charset="0"/>
            </a:endParaRPr>
          </a:p>
          <a:p>
            <a:pPr lvl="1">
              <a:defRPr/>
            </a:pPr>
            <a:r>
              <a:rPr lang="en-US" b="1" dirty="0" smtClean="0">
                <a:solidFill>
                  <a:schemeClr val="tx1"/>
                </a:solidFill>
                <a:latin typeface="Times New Roman" pitchFamily="18" charset="0"/>
                <a:cs typeface="Times New Roman" pitchFamily="18" charset="0"/>
              </a:rPr>
              <a:t>Need to broaden criteria for promotion to full professor to accommodate those who take alternative paths into administration, outreach, national organizational leadership, teaching (6-20, chairs)</a:t>
            </a:r>
          </a:p>
          <a:p>
            <a:pPr lvl="1">
              <a:defRPr/>
            </a:pPr>
            <a:endParaRPr lang="en-US" sz="1200" b="1" dirty="0" smtClean="0">
              <a:solidFill>
                <a:schemeClr val="tx1"/>
              </a:solidFill>
              <a:latin typeface="Times New Roman" pitchFamily="18" charset="0"/>
              <a:cs typeface="Times New Roman" pitchFamily="18" charset="0"/>
            </a:endParaRPr>
          </a:p>
          <a:p>
            <a:pPr lvl="1">
              <a:buFontTx/>
              <a:buNone/>
              <a:defRPr/>
            </a:pPr>
            <a:endParaRPr lang="en-US"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15</a:t>
            </a:fld>
            <a:endParaRPr lang="en-US" dirty="0"/>
          </a:p>
        </p:txBody>
      </p:sp>
      <p:pic>
        <p:nvPicPr>
          <p:cNvPr id="5" name="thumbnail_6829872" descr="Business falling">
            <a:hlinkClick r:id="rId3"/>
          </p:cNvPr>
          <p:cNvPicPr/>
          <p:nvPr/>
        </p:nvPicPr>
        <p:blipFill>
          <a:blip r:embed="rId4" cstate="print"/>
          <a:srcRect/>
          <a:stretch>
            <a:fillRect/>
          </a:stretch>
        </p:blipFill>
        <p:spPr bwMode="auto">
          <a:xfrm>
            <a:off x="7010400" y="1371600"/>
            <a:ext cx="1752600" cy="1676400"/>
          </a:xfrm>
          <a:prstGeom prst="rect">
            <a:avLst/>
          </a:prstGeom>
          <a:noFill/>
          <a:ln w="9525">
            <a:noFill/>
            <a:miter lim="800000"/>
            <a:headEnd/>
            <a:tailEnd/>
          </a:ln>
          <a:effectLst>
            <a:softEdge rad="3175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04800"/>
            <a:ext cx="7772400" cy="1447800"/>
          </a:xfrm>
        </p:spPr>
        <p:txBody>
          <a:bodyPr>
            <a:normAutofit/>
          </a:bodyPr>
          <a:lstStyle/>
          <a:p>
            <a:pPr algn="ctr"/>
            <a:r>
              <a:rPr lang="en-US" sz="3800" b="1" dirty="0" smtClean="0">
                <a:solidFill>
                  <a:srgbClr val="216523"/>
                </a:solidFill>
                <a:latin typeface="Arial Black" pitchFamily="34" charset="0"/>
              </a:rPr>
              <a:t>“Burnout”</a:t>
            </a:r>
          </a:p>
        </p:txBody>
      </p:sp>
      <p:sp>
        <p:nvSpPr>
          <p:cNvPr id="3" name="Content Placeholder 2"/>
          <p:cNvSpPr>
            <a:spLocks noGrp="1"/>
          </p:cNvSpPr>
          <p:nvPr>
            <p:ph idx="1"/>
          </p:nvPr>
        </p:nvSpPr>
        <p:spPr>
          <a:xfrm>
            <a:off x="533400" y="1143000"/>
            <a:ext cx="7924800" cy="5181600"/>
          </a:xfrm>
        </p:spPr>
        <p:txBody>
          <a:bodyPr/>
          <a:lstStyle/>
          <a:p>
            <a:pPr>
              <a:defRPr/>
            </a:pPr>
            <a:endParaRPr lang="en-US" sz="2200" b="1" dirty="0" smtClean="0">
              <a:latin typeface="Times New Roman" pitchFamily="18" charset="0"/>
              <a:cs typeface="Times New Roman" pitchFamily="18" charset="0"/>
            </a:endParaRPr>
          </a:p>
          <a:p>
            <a:pPr>
              <a:defRPr/>
            </a:pPr>
            <a:r>
              <a:rPr lang="en-US" sz="2400" b="1" dirty="0" smtClean="0">
                <a:solidFill>
                  <a:schemeClr val="tx1"/>
                </a:solidFill>
                <a:latin typeface="Times New Roman" pitchFamily="18" charset="0"/>
                <a:cs typeface="Times New Roman" pitchFamily="18" charset="0"/>
              </a:rPr>
              <a:t>“The biggest challenge is staying interested, staying alive, staying engaged.  It’s difficult to do after 20 years.”</a:t>
            </a:r>
          </a:p>
          <a:p>
            <a:pPr>
              <a:buFont typeface="Monotype Sorts" pitchFamily="2" charset="2"/>
              <a:buNone/>
              <a:defRPr/>
            </a:pPr>
            <a:endParaRPr lang="en-US" sz="2400" b="1" dirty="0" smtClean="0">
              <a:solidFill>
                <a:schemeClr val="tx1"/>
              </a:solidFill>
              <a:latin typeface="Times New Roman" pitchFamily="18" charset="0"/>
              <a:cs typeface="Times New Roman" pitchFamily="18" charset="0"/>
            </a:endParaRPr>
          </a:p>
          <a:p>
            <a:pPr>
              <a:defRPr/>
            </a:pPr>
            <a:r>
              <a:rPr lang="en-US" sz="2400" b="1" dirty="0" smtClean="0">
                <a:solidFill>
                  <a:schemeClr val="tx1"/>
                </a:solidFill>
                <a:latin typeface="Times New Roman" pitchFamily="18" charset="0"/>
                <a:cs typeface="Times New Roman" pitchFamily="18" charset="0"/>
              </a:rPr>
              <a:t>“How am I going to do another 20 years of this?”</a:t>
            </a:r>
          </a:p>
          <a:p>
            <a:pPr>
              <a:buFont typeface="Monotype Sorts" pitchFamily="2" charset="2"/>
              <a:buNone/>
              <a:defRPr/>
            </a:pPr>
            <a:endParaRPr lang="en-US" sz="2400" b="1" dirty="0" smtClean="0">
              <a:solidFill>
                <a:schemeClr val="tx1"/>
              </a:solidFill>
              <a:latin typeface="Times New Roman" pitchFamily="18" charset="0"/>
              <a:cs typeface="Times New Roman" pitchFamily="18" charset="0"/>
            </a:endParaRPr>
          </a:p>
          <a:p>
            <a:pPr>
              <a:defRPr/>
            </a:pPr>
            <a:r>
              <a:rPr lang="en-US" sz="2400" b="1" dirty="0" smtClean="0">
                <a:solidFill>
                  <a:schemeClr val="tx1"/>
                </a:solidFill>
                <a:latin typeface="Times New Roman" pitchFamily="18" charset="0"/>
                <a:cs typeface="Times New Roman" pitchFamily="18" charset="0"/>
              </a:rPr>
              <a:t>“Most of the mid career faculty I know have lost grants … and find it difficult to continue.”</a:t>
            </a:r>
          </a:p>
          <a:p>
            <a:pPr>
              <a:buFont typeface="Monotype Sorts" pitchFamily="2" charset="2"/>
              <a:buNone/>
              <a:defRPr/>
            </a:pPr>
            <a:endParaRPr lang="en-US" sz="2400" b="1" dirty="0" smtClean="0">
              <a:solidFill>
                <a:schemeClr val="tx1"/>
              </a:solidFill>
              <a:latin typeface="Times New Roman" pitchFamily="18" charset="0"/>
              <a:cs typeface="Times New Roman" pitchFamily="18" charset="0"/>
            </a:endParaRPr>
          </a:p>
          <a:p>
            <a:pPr>
              <a:defRPr/>
            </a:pPr>
            <a:r>
              <a:rPr lang="en-US" sz="2400" b="1" dirty="0" smtClean="0">
                <a:solidFill>
                  <a:schemeClr val="tx1"/>
                </a:solidFill>
                <a:latin typeface="Times New Roman" pitchFamily="18" charset="0"/>
                <a:cs typeface="Times New Roman" pitchFamily="18" charset="0"/>
              </a:rPr>
              <a:t>“You’re chained to your equipment.”</a:t>
            </a:r>
          </a:p>
          <a:p>
            <a:pPr>
              <a:buFont typeface="Monotype Sorts" pitchFamily="2" charset="2"/>
              <a:buNone/>
              <a:defRPr/>
            </a:pPr>
            <a:endParaRPr lang="en-US" sz="1500"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16</a:t>
            </a:fld>
            <a:endParaRPr lang="en-US" dirty="0"/>
          </a:p>
        </p:txBody>
      </p:sp>
      <p:sp>
        <p:nvSpPr>
          <p:cNvPr id="23560" name="AutoShape 8" descr="data:image/jpg;base64,/9j/4AAQSkZJRgABAQAAAQABAAD/2wCEAAkGBhIRERUUEhIVFRQVGBoZFhgYFx8cFRgfGBgZGBcbFSEYHiYfHx4lGRkXIC8gIyopLC4sGh4xNTAtNSYrLSkBCQoKDQwNFA8PFCkcFBwpLikpKS0pKSkpKTYpKTYpKSkpKSkpKSksKSkpLikpKSwpKSksLCkpKSwpKSkpLCkpKf/AABEIAMcA/QMBIgACEQEDEQH/xAAcAAEAAgMBAQEAAAAAAAAAAAAABQYDBAcCCAH/xABFEAACAQMCAwUFBQUFBgcBAAABAgMABBESIQUTMQYiQVFhBxQycYEjM1JikUJygqGxJFNjkqIWQ3OywfEVNESj0eHwCP/EABUBAQEAAAAAAAAAAAAAAAAAAAAB/8QAFhEBAQEAAAAAAAAAAAAAAAAAABEB/9oADAMBAAIRAxEAPwDuNKUoFKUoFKUoFeJplRSzMFVQSxJwABuSSdgMeNe68yxBlKsAysCCCMgg7EEHwxQQi9ueHk6ffbfP/FXH65xUD7RuHB44b+KR/wCz7u0LnVymI1Omk4Yoe/g5BGoEEGpa57BWwBNsPdXPUxActv8AiRNmNx8xnyIqvw8CeGXljl2ty+dBjB9wvQB3kliJwj6c5C97GSpYAgBZey3HXl1QXBU3EQVtS7JPG33c8fo3QjwYEdMVPO4UEnYAZP0rlfDmkW3kBidJ+FOy6DuzWsw7yAj4wqAlSOvJQ7ZwN/sRxp44GtpZDIvui3Nu7HJMZTEkZPjokBA/Kw9KC78D47DeRCWBtSEkbghgR4MDuNiD6gg9DUhXPOyXEI7M5lcJCeHWdxIT0VlVoWO3iVVPUkV0FHBAIOQdwfnQeqUpQKUpQKUpQKUpQKUpQKUpQKUpQKUpQKUpQKUpQKUpQKUpQKUpQK1eJ8NS4jMb5wcEEHDKQcqyHwZTgg+YraqqwXtzxB2MEpt7RGKLKqq005U4cx6wVSMMCAcEtgkYFBp2ly4vo+cAZNJtLnbCvsZbWYDoFcCVceDMV8KrnaHhhsbOJiCPd3vLVT4tFPHLyfnuIvqKtt52UnSQTxTtcOqhTFcaQrhXEi4eNFKsrjKkhgCTsMk1sTNFxO2AKlTHNEZYnGHjaGRHdHA/L0I2IIIyDQU7jNv9pd61+ztLCCNvzSaJDCgHj35A37wSrLxntDLZQQQQIstx9jEQxOgFgFAONyxAZgB0VWY7AZieKIY1LzAIjTG8upH+7TSQLWEjq7ALG2gdWQDI15qH4bfXtxc6rS3+0GQsk5zHbCTGuSXG7zyDG2wVQFUFdyV16la/D4HSJFkkMrhQGkKhdZ8Thdh8hWxRClKUClKUClKUClKUClKUClKUClKUClKUClKUClKUClKUClCajOFcQlnZ3MXLh2EWsESvjOp2U/CvTSD3j1OMgUGv23vHi4ddyRnDrBIVPkdB7306/StzhNtHb2sSLgRxRKAfDCqNz+mc1gs7pbuGWKVQrjVDPHnOMjwz1VkIZT5MPHNQ/BrhzwzlsrSPATbShRl2EUnKcgHqTENXrmgsHFONRW8Jnkb7MaMsN/jZVB+WWB+VR0kfK4kjDZLmBlfyLwspjPzKSSD5KPKtKexWaGCxeQxTCEORpDjSFMJU5OCRq2PmoO+K2+0ccLRLbaObOVPIXYuhUaRKW/YCnHf28hknBDT7aWpkaM/ZhU3Lzy8uKP8ANHscyHprx3RnBDHIi7TjcipptLmKVV/ZtbCSWIZ3OXE2kknO5bJ3NT3aO0ndk5QtpSoy8UqAyH1jLHHXwIAP4hVegjErN/YEMkfxG2c215HnpqRiu3UgiRlONs0Ex2W7U3c0hiu7GWI7lJghELAfiDbofIEnNWyqBZ9tWt30yyNLCPiE0fKvoR+JkIAnQDctGMgb4NXyGZXUMrBlYAgg5BB3BBHUUHulKUClKUClKUClKUClKUClKUClKUClKUClKUClKUCoG67VgyNFawyXUiHD6MLEh/C8jkLq81XUR5VOP02rnnYmGdovdnvmt5oSVeBYY1k6kmQGQOXD7vrAwcmgsP8A41xFd34ahTxEV0rSfRXjRT8tVex29sRC0skwi0NodJAVmV/wGPGvV5AA58M1o8X7OcQ1Q+7cQmK8wc/mcrIj8eXphxq69fSq7fWPL4vGVvYZrjkMI+fFG7hkYHQ3J0EMVJ0t1wGFBOxdrLLnG6aK7hynLaV7eVYWUHKl8KRsc4YgYBO+KkuxBDwSTg5W5nlmT9wtojP1RFb61GcI9oMpiWS+sJ7ZGyDJpLxjBwTIAOYg9WXHr41vdnLyGOS4jhdDbaUuYihBRVlMgkC420h42bHhrNBnuOESC9NySDGqDAUEynQko0AYxgmQtnOSQoxtmtLsxfF7ebiBhfmzLqMZGk6Ig3LVMnfYnvHGo74AxWv2n7SluGqwJja5bldQrIMtzcazjUI0cbn4sVCcDkVrZFkub2aWSMMYLUkrAkijQjE7KdBGzt47ACgz8Q7QW1+wiuF5YbS9rcgFWiLEponGdUbCQFTvpOV3UlTUe/ErmFtM75lgflwzscvFIQGWC6O2u3nGNEh3yRnDLkWjhPC7GWZtUUsczW3IaGddJkjXSC2Phc4VFLKTsFzjatPs1weRry7iuY2eFII7cu42nAeR4yc/EwhdFY+YzQWe3EHEbSN5IleKZFcK4BxqGfoR0yPKt3h3D47eJIol0xxqFRck4A6DfevPCeFx20KQxAiONQqgnJAHqdzW3QKUpQKUpQKUpQKUpQKUpQKUpQKUpQKUpQK0uKcagtlBmkVNRwoO7MfJFGWY+igmtDjfGJBIttahWuHXUzN93AmccyTHUkghU/aIPQAms3B+zcUB5hLSzsMPPJ3pW9AeiL+RcCg1xxa7m+4teWvhJcnTn1EaZf6MUNef9n7mTee/lx+GBEiT5ZIeT/UDVgpQV5+wdm33iyynzlnlc/6nrA/sy4YTq90TV4HU+f1DZq0UoKbP2QYjTyFZfJr65Mf1Qgg/KsF37LoZIHGI1uCVaN0TlpEYzqRYwpyFznUc6myTnIGLzSgpPBuL3oPILxmYZ+xuspLgeMckYKzJ5MEB/FvW52d7MJBJcmXlc673kjhBEaIAVAHicksS5xkk7bVYOI8LhuF0zRpIoOQGAOD5jyPqKxwcNjhAES8sFstpUd7APxkgn6nfYDNBT+1nZpj7hbQtqUyzB3kw7APFJzJMYClgGfGRgMV2o3Efd2ay4coiS2AB0wtK8khGdA3CjA0l5Hbq2NsZqe4RxtPd2nkKxIjSc0lcdWBR+7t3kZW6EnUPGsVr2rsUBWASOzMWKRwSszM51MT3cDJOckgUHjjjSvHYSGMpN7xAWUblNalZlJHhoLg1aKrd1xJe9LMygqrLFCGDOCwwS2P2j0x4Ampvhmvkx8z49C6s9c43z60GzSlKBSou74+iuY41aaQdVQZx+8egrybu7ILGKGNRudchJA8c6Vx/OpViWpVQ/wBuZO8yWslzEudUtuCY+7s2jVgvgg/BqG1b/D+I++SwTRhuRyi6t0DF8AdNjtvSkWClKVUKUpQKUpQKUpQKUpQKUpQV3sV9pHNcN8c9xNq9BFI0Ea/IJGNvMt51YqqHvZ4XcSc3PuVxIZFl8LeSQ99Zfwxs3eD9AWIPXNWS84rDDEZpJFWIAHXnu4OAOnnkUG3StBeOQGISmQLGejNlc/IPgnPh5+FeG7QQjAyxdt1jCnmkeej4gPVgBQSVKiLDtCJ5NEMbMqkiWTpEhHVFbpI4Ox0ZUb5boDg4h2jjixHK+u4JyIbcFpThsqCo3AIwCW0r13AoJ6oS/wC0JMhgtE50wOHPSGHPjM3n48tcsdugOa1TYXl59+xtYP7mJ8zuP8WVdlH5Y9/z1PWNhHCgjiRUReiqMAf/AH6+NBAcE1l7qCaVzPGytzR3SY5BqjZAcqoDK6adx3N85qYkTmju5KSxkFw+MDB0lR0ydZOdugz0AqP7QfYTQXY+FTyZ/wDhykBWP7kug+is9S0gOV1At3+7pGNOxALb743GfUbUEZF2fjjh5MhkmWQMkmQMMWAGpgoGnAQKMYAyPHeoq3Sec+4zSyKYN5ZFcpJPHuICrKdQLEHWR+1GR+1VqSMB2IBywGTnbbIwBnbb08ageO8HkdI3hYR3MIGoRndkc/bRjUP2sEqSPiUetBk4FrSR4boK0sW8c5C5mj8GY+Dr8LdB0I+LawVVOLymezlXWOdHGzxvjZ1IIDEeR+Fl8Dn0qX7OcZW5hDaSjodEsbfFG641Kf5EHxBB8aCRmlCKWY4VQST5AdarXHuOTMywW8ExZxqdhoVlTONtbrhj0GcVZ2UEEEZB2IPSqRw5ri1ea4SM3Fs8jKUXe4iWM6RywfvE2Pc+IeGrpU1cSlhxEwIEXh90g8SBExPqSkpJP0qJ7V8Sa50xESQw4EjmW0kZXeORGSOTAxyzg6uuR4+ds4fxKG7h1wya422ypIIPiDjDKw8QcEVrvbSAkQXOWXqkoEijPTJGJBnzLH5VUQ/ZO4RnYW7xrG2WkhVg6IzZy9uy7qC25jdV3OcLk6s/C+AXtnCkUFxBIkYwqywlWO5O7xv4k9dJqvdpJ53uE97tZ1hCFWe3gjn0tnZ0kKNKFIyNOhWXAOTnaY7OxTGLFnxJJ41JA94iMkqbk6ZCro2R+YZoJSy7SkSLDdRG3mfZMtqhlI8IXwMnG+hgrehqcquvYT3SSW1/FGyOMpLCSF26HDnVHIpwwILD1BGK17LjVzZoI76GWQJsLqFeYrgdGlRPtEbGM4UrnJzigtVK0uFcZguk1wSpIvQlTnB8mHUH0ODW7QKUpQKUpQKUpQKUpQeXQEEEAg7EHoc9Qar3+xEUZLWks1oTuVhb7EnzMUgaP9AKsdKCo/7P8QjlMsctjK56ySWpSY4AHeeN99gBsBWSz4XxJNWk8Ph1ks5SCRixJ3Ld9Mn1NWqlBAHs1LIMXN5NIvikeIIz6fZ/aY/jqT4ZweC2TRBEka9SFGMnzY9SfU71tO4AJJAA6k9B86pFx7VIGdltuRIqkgyS3cUCEjroDZdh66QD4E0F5pVQ4f27d9za8xR1a1uIrnHqVQq5/hUn0qwcK47BcgmGVXK7MvR0Pk6thlPoQKDZvLRZY3jcZR1KsPMMMEfoaq9h2jgtk5V7cBJrY6BqYhplIxFIEU5k1IRnY4cNVuqpdpr5GuArkCC0j95um8SFyYI/kWRpCPHQo8aDPF23sw7I8sykHWebBIgVWJAyWjACbHBbyO+1TVvdBsyLy2iKgrIjamfrthVxgeBDHOTsPGp8N7Rw2YDXYl97vVa4ZUid20gdyJdIP3aYXHgck/FmqX2FlktJZJo722SF3ZjYyS4l0sxIADYCyhcdM5IweuwX7tbaNFFKUwoZXMZPRJGHeRvySfyb6ViS+GlOJW6tjSI72LHfxH3SSP72E5/eTI37tTfaGNZLOYEFkkiYnPkV9dx4fWqZZcaawuwsxZ3kKxzqqlnmGn+z3cSKCWOleVKF8VB8BmK6TFKGUMpBUgEEHIIO4I9MVH9nVxbr83z8+Y2f51o8MvJB9xbyGFhlVkXlGM53XD97T44xt/TXtuEXUjyJJdGGIOWEcAw5Eh15aVwTjUWHcC9DvVFe7WQcviRFvDI000CnlRO0aTkyMrPdMvwpGqjfYtrxnwqV4ZwviUUf2qwkdRHaycrHouqPvH1ZxmpmDsZZoxfk6pDgM7szyNjpqZ2JPyzUpb2McfwKF+VERPAe0EMjGHXKsw6w3ACzD1Ax31/MpYeteO0fY6K6PNRmgugMJcRnEgx0D4+NPyn6YqQ4xwKG6TTMmcHKMDh0bwaNhureoqN4TfzW8otbttZbPu9wQBzgNykmNhMo322YDI3DABFcKv7mJ1t7q6aKc7JzkR4J/WCRVjJP5G7w8iN6sBlvl/3dvKPMO8R/Qo4/1Ct7iHDoriMxzRrIjdVYZH/f1qDS2ubA9xpLm0/ActcQDzjPWVB+E98eBbpQYhwWaS8huVgW2dSRM6yBjMmk4RlVcN3iCGbBXBx1q1Vgsr6OZA8Th0boQcj1+oOxHUVo8f4w8AiWKMSSzScuNS2hM6Wcl2wcAKjHYEk4A60ErSq4/F+Ixjv2CS+fIuQT9FlRP61kt+29qSFmL2r/AILlTEfozdxv4WNBP0qKk7VWYOn3iJm/CjB3/wAqZP8AKsUvbKzT45eX6ujoP1dQKCapWtY8ShnXVDLHIvmjhh+qk1s0ClKUClKUClfhNQR7XxOSLeKa5wSNUKZjyPASOVjP0Y0FUisZuJXE4dc8qZ0Zp11wwhW7iW0OdEjlNLmV8gahgHpWftDFZcNVPeL+5Qt8KoI98dSESHSB9MVl4jZSvI862N/blsGUwXMSu+BgMYxIyswA6/F86xQ+zrhnEUE5kuJycqXeZjICpwVcN8LKdtOBjyoqEsO1HDLh9PvEDtnum7tFjb+GWEIFPqRVyi7LpP3mLJIv3cscuuVM/wB3LgOy9O7KGHp0xRuB9h+Dpd3AuJFQQuUS3nm0sQuMyvq0llY7qBtjGck4E9d33BYlJtLQzlOrWETd35yw6VH+agsKcbns2CX2GiOy3aLhPQXKj7s/nHcP5elV+ILdy3SFgUn4jFGxByGjhtY5woI6hihHyc1+cF9p3D1OmS6uYx00XSdPTWFJ/wAxPzqeg4Zw64glFrJColcS64HXKSKBpkXBwrDSPQ75G5yRv9pez3vUa6G5c8La4JQMmNx5+asO6y+INaPCu0iztyLiFIr1MaoZDswBGZIGIOtMZIxuDscda5xc+3W7jYx+7wOUJUuGbS5U41DBxg4z9aj5/a5LeSRJPZ2p+0XS2H1ocjvI2sFT8qK7Tx4/2adu992y48PmM/8A7AqM4/2XF2sed5oe8jNqVHVyQ0TtHggEAbjcEK2/Q1PiXbK4jtphkONDYD7np5jc/WtCx9tzsgh915Uuyqw1SYHTux4Ds3TAzg53IxvBfLfhVrYxJGzya3J5a852lY9dKd7LYG2cAbZNTHDraQIpkJ17g5wTpJyqsRsSBjfzzVV4Dw6+fMgiS3Zx3prr7a8cdRlEKxxD/DBwPKrCtlOijmXUr+bJHGP9IQn9M1UTFKjIrZ2GY7tm+aow+uFB/nXqO9kjkVJtJDnCOuQCQM6WBzgkAkYJ6Ggka0eM8KW5haNiVOxRx8Ubqco6fmVsH/vW9UdJxJfeI4xIp1K+VBBII0kE+PQMKDH2b4o88OZQFmjZo5lHQOhwSPRhhx6MKlar1sOVxOVR8NxAkpHk8Tcpj9UeMfwCrBmghb3swDIZreV7aZt3KYMch85Y27rHG2oYb1qB7RG65TJfW5miUh0uLIkTRsm6vy3OQfVSw33GM1uXct5BcvquRy5WzBzYwYASMcl2QKyNn4WJIYEDBIwZWLtCEIS6Q27scKWOYXPgEkGBk+CtpY+VBWOB9s7lXETwzXavGJIJFWKORhnDBsyCFyBg6o28d1FWM9p7Vw6TBoysZkeOaMqQinDN3hpYAnqpIr3J2dTmEphY5DqkQbYcbrLER8D56467HqDqrftJsYYLaad5LoGVBDIsJUiXIIGsOrKm2csAP1NBbeCtamMm05JjLHJh06MjrnRtmt8ivljs/wBprrh03Ot9aKTujglHHgr7AE48Rg+WK7j2R9rNne6UduROdtDnusf8Nuh+RwfSgmeIdibSVi6x8mbwmgPKlH1TGr5MCK1o+C8Qb7KW9HJG/OjQJdP5I+QUXHi6gE7bLvVnry65BHmPA4P0I6UFOvr9+GTwCS7kmt5i6ssq65YyqF9aGNQxXICkEHGoHIq0cL4tDcxiSCRZEJI1KcjI6g+RHkd6ibe2MDM8VgxcjBczKzkdcFnYtjPhmoThPH47K6uxeILZ52jlVVIeMqU5eQVA7+qNtW3ivXrQXylKUEBx6/leUWcKx6pY2d3lyUWPIRtKqQXYlsYyoHiegMfF2Wgijjhur6aRUQKqNOIVIUYGVi0Fun7RPSpvjnZ9LoISzxyxkmKWM4kjJGDjOQQR1VgQfEVU7Phd3xSB47qSE2utkWVYQLiYRuV1YLFIu8pwQCds4FBn4Hb2JPO4bKkUiMySRtISkgBwVlBZvEZWRc/xDIqVu+DSxym6sinMkA50DN9jORtkMB3JANteCCMBh0Ig+O8JsLEqz2b3UrAIklx34gT8CvJKSka58h47Ak4qXsOK+4oEu7eK3U/723X+yZP48AGM+rjScfF4ANiy49a3TcqeLlTjrDcIA/zjJyrj1Qmp6KJVGFAUDoAMD9BWvNbQ3MYDLHLG24yAyn1HUfUVCXvZi0iXL3NxDH5e+ypGPQZk2HpQT91DGR9oqEeOoDH86qHETwMvpMFtNJ+GCASyfJuSpI+TYqLuOK9nIGy8kc7D8TSXP/NrWvEvtv4bCumCGVgOgWNUX6ZI/pQb54PbbGLs9rHmyWyf6ZHz+oFa11apLKtlBwuOzlddbzGO3JiiB0sycot3ye6ucbkn9k1VOMe3y4fa2t44h+JyXb6AaVH866D7NY5nthdXLB57vvs3QhF7sKqAMaQuW+b+tFQvBfZ3BJJdKJZY7eKflrGhwW0wxai0hy+NRbYEb589p08S4PwpT34Im8cHXO3zxqkP1riHHLa+mu7lAJcc+UlC+lRqkY9GIG4xv417sPZpdSHvSWsI8ddzHn9Iy386C/8AHfb7GuVs7dnP45TpX6KuWP1K1Tbr2qXNx/5mW4Vfw20iRL9cxlj9WqSHsstbeJ5rq/WUIM8q2wZHPgqliepwPh/SrH2V7JxQozwR2U9wQWMEmXeJScDRIc6yPE6QGJwGUdQqEPtFiVFQe9hVGF0vAG8935Jc7+JNex7UUQ6kguncbBpb6RsDx0hUAH0xXTouxwuED44fhvBeHqQMdQeY5bIOQQQCDnYV+N7PQAcQcMc4ONVlo38M6JCD8sChXPLf2uxYPPtZJG8F94YJ9SxYn9B8qneG+2+wiXaxljbxCaCD/ESCfqKsPC/Z7IqYka3VyO8Y7W3MZz1wphVh8izfWth/ZFw0w8sw945JlB0y5PiNOFH7oGkeVIVzHiftluGupJ4IkQtGsUevvmNQSzEYwpZmIJznGlR6mmXHGbq4lLNNLJI5ycM2SfQL/QDFdXm9ldlan+1wyNDnAuYpHAXy94jydA/xFyvmFq38L9m1pAuLea6jU7/Z3DKDkdcr128aDlHD/ZhxmeLVkorj4JZmViPzLg4+R39KvHZqPi9jE0fEIUurNVOohxJKigb4BGZFA/ZO+BtnYG3J2aij63d1/FdyH+rV4ueF8PP30okHlNcs6fVXkK/yoK5xjg93DoueFXhIdfs7aSUyQSKQGHu+s4U6RkL5ZwQK53fcf4+Q1w0lyF1FW5eNMZBwVdEzoI8nAPz612247T2MUelbi3woAVFmjXAGBtvgYH9Nqqs3F11rLZs894JAoESM8csWvGi4k0hDhcsHJ1J033LBTYL3tDc2pElu1zbyggiWJMkeYwVceYbHXpVHvuyt7AMy2k6DzaNsfrjFfWFMUHzR2b9q19ZAIsqyxjokveA9FOQw+WcelXrg3/8AQMbyIlzbrGhOGkWXVp9dJXOM9d+nnXVTw6L+6j/yD/4r2LOP8C/5RQVa67ZhpCIjKIuYkImESywF30ad0cOAeYmGPdOetRiNHDd3A4o6yylYjE4TEfKzJpVUGSrB+ZqyTnK7+AnuJdh4WU+7YtZCyPmNRy2eNxIjSR7K3eHXZsZGa92XZQtI8146zyuFUaU0RoqaiFQaiersSxO+3lRFhpSlAqtz9mpoZGksZxFrYs8Mql7dmPVlwQ0ZJyTpOCfCrJSgq3EYeI3EMkD29oqyoyNJz3cAMCCQhhGevQt9asVpaiONI85CKFyepwAN/wBKz0oK1e9hosMbOWSykbfVAcRk/miP2Z+gB9a5F2u9mXGDIXkLXo8HD6mHpocgr8lBFfQVKD574D7E7+4GqbRbL+fvSH+Fen1I+VXPh3sCtF++uJpD+XSi/wBGP866jSg5x2g9l3DrWxuZYrbXLHDIya3djqVCQcZ86tNhEsAhKqphFvHGrqupyFBI6b6AoyMdS3yqdIz1qDHY6Bdo3uIl8EjuJVjH7qhtKj0AAoJNrWGYK5RJAQCpKg7EZGMjyr1HYRL8MaD5IB/QVFr2Ph8ZLpv3ruf/AKSV5PYexPxQa/33d/8AnY0ErLdwx/E8afNgv9arHHOPQSvZmKRDde8IERXV30sdM4bQT3OVqY+GVXxAqTk7DcPKMnuduAwIzyl1DIxsSMg+tR9pPNZLHz7SALqjheWFhrJd1jR9HLXCliuQGJGehxQWlYsMSDsfDAxnz6Zz4VH8Z7UWto0a3EyxtKcICCS3QbBQT1IGfWpSvnH2w8SZ+LSjUfsRGiYPTChzjyOtj/Kg+ioLhZFDIwZWGQQcgjzBFQ3Ee21nBOYZZdLIFLnSdEYf4OY2MLn19M4yK537KO2uCVmkGiQgMMsTHKTtI2onCy5ALEgczwGrNRXtu4RJb3yXaEgTKBqHg8Y0kfVNP6GiuudpJbhrV2s9EjFGwM/FqQhTGc6cgkHB2OMZGc1E8B7G8LkgQxwLIqgL3yxZSowVdXPdYEYKkDHlXPfZx2xlMghgeOJ2P3Eh020nXPJIUskh9SQfI10UEuHvbVeTcISt1BIQEkMY3SUjYOFwUlHgVzlTsRJJ2J4eP/RW/wBYlP8AUVmi7K2S/DaW6/KFB/Ra2+FcRW4gimTOiVFdcjBw4DDPrg1tUGKK1RRhUUD0AH9Ky0pQKUpQKUpQKUpQKUpQKUpQKUpQKUpQKUpQKUpQKUpQKge2b4gj9bm1H63MVT1QHbiJjaFlBPKlgmIAJOmGeOR8Abnuq2woJ+vmX2qRleLXWR1ZSPkY0I/lX0ra3SSoHjZXRhlWU5UjzBFQPaP2f2N+6yXEWXUY1K7KSB4NpIz9elBwH2e3ei+QMRypAyTqckPGw7yhVyzMdtIAJyBXaJezEvEeDLBchlnAYxGT7xSjuIGk8dRj0hvHvN41ZOCdnbS1BFtBHHjYlQNX8R+I/U1K0HzXwf2XcTe4CchoijAmR9o1weqkHvfw5+ldbueDYeOw5jSvdM1xfSHYtGmlSoA2VXYRxBR0QN41earEyC14kZ5N0ukjhSQ9InQuRGfISagQfxLjxWgsqIFAAAAAwAOgx0xXqlKBSlKBSlKBSlKBSlKBSlKBSlKBSlKBSlKBSlKBSlKBSlKBSlKCHuuylu7F1V4nY5ZoZHiLHzblkBj6kGsQ7NSL93fXa/vNHIP/AHY2P86naUFU4j2avmw8V6nNX4XeDDfusY3VWU+Ksp8xg71McC4m8yusqKk0L8uUKcpnSrhkJ30srqRncbjwqTquLLyOKMp2S7iUqfDmQZDD5mJlPyjNBX+0fan3Li4juWJs7yBU3J0xsGdS3oDqAYjzB8K/Ye1Kw3D8L4mAyOMQTP8ADNG/wLKfxj4dfiR4HBO97S+wB4pHFokWOSJjgsCVKuBqBxv1CkfXzrF2i9mKXllbQSTET2yKqz6c6sKFcMpO4OAeuQQPXITvDLtoJFtZmLZB93kbrIqjdHP96o6n9od7qGxOVSrPhpluILTmO8PDRG0jt8cs2g8pc/hVDrOOupR51daBSlKBSlKBSlKBSlKBSlKBSlKBSlKBSlKBSlKBSlKBSlKBSlKBSlKBWnxXhSXEZR8jcMrKcOjKcq6HwYHof+hIpSgqXEP/ABGzEzFhcK4Uo8YVHEkeMc1HYLpdVVGMZ8MhRk1ocQ7dxyc1VEgLxpLGpxlJ4myEPewQWWPcHGzedKUVa+z8bySy3TKYxMsSpGSCwWMMdT6SRqLOw6nuqvngTtKUQpSlApSlApSlApSlB//Z"/>
          <p:cNvSpPr>
            <a:spLocks noChangeAspect="1" noChangeArrowheads="1"/>
          </p:cNvSpPr>
          <p:nvPr/>
        </p:nvSpPr>
        <p:spPr bwMode="auto">
          <a:xfrm>
            <a:off x="63500" y="-914400"/>
            <a:ext cx="2409825" cy="18954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2" name="AutoShape 10" descr="data:image/jpg;base64,/9j/4AAQSkZJRgABAQAAAQABAAD/2wCEAAkGBhIRERUUEhIVFRQVGBoZFhgYFx8cFRgfGBgZGBcbFSEYHiYfHx4lGRkXIC8gIyopLC4sGh4xNTAtNSYrLSkBCQoKDQwNFA8PFCkcFBwpLikpKS0pKSkpKTYpKTYpKSkpKSkpKSksKSkpLikpKSwpKSksLCkpKSwpKSkpLCkpKf/AABEIAMcA/QMBIgACEQEDEQH/xAAcAAEAAgMBAQEAAAAAAAAAAAAABQYDBAcCCAH/xABFEAACAQMCAwUFBQUFBgcBAAABAgMABBESIQUTMQYiQVFhBxQycYEjM1JikUJygqGxJFNjkqIWQ3OywfEVNESj0eHwCP/EABUBAQEAAAAAAAAAAAAAAAAAAAAB/8QAFhEBAQEAAAAAAAAAAAAAAAAAABEB/9oADAMBAAIRAxEAPwDuNKUoFKUoFKUoFeJplRSzMFVQSxJwABuSSdgMeNe68yxBlKsAysCCCMgg7EEHwxQQi9ueHk6ffbfP/FXH65xUD7RuHB44b+KR/wCz7u0LnVymI1Omk4Yoe/g5BGoEEGpa57BWwBNsPdXPUxActv8AiRNmNx8xnyIqvw8CeGXljl2ty+dBjB9wvQB3kliJwj6c5C97GSpYAgBZey3HXl1QXBU3EQVtS7JPG33c8fo3QjwYEdMVPO4UEnYAZP0rlfDmkW3kBidJ+FOy6DuzWsw7yAj4wqAlSOvJQ7ZwN/sRxp44GtpZDIvui3Nu7HJMZTEkZPjokBA/Kw9KC78D47DeRCWBtSEkbghgR4MDuNiD6gg9DUhXPOyXEI7M5lcJCeHWdxIT0VlVoWO3iVVPUkV0FHBAIOQdwfnQeqUpQKUpQKUpQKUpQKUpQKUpQKUpQKUpQKUpQKUpQKUpQKUpQKUpQK1eJ8NS4jMb5wcEEHDKQcqyHwZTgg+YraqqwXtzxB2MEpt7RGKLKqq005U4cx6wVSMMCAcEtgkYFBp2ly4vo+cAZNJtLnbCvsZbWYDoFcCVceDMV8KrnaHhhsbOJiCPd3vLVT4tFPHLyfnuIvqKtt52UnSQTxTtcOqhTFcaQrhXEi4eNFKsrjKkhgCTsMk1sTNFxO2AKlTHNEZYnGHjaGRHdHA/L0I2IIIyDQU7jNv9pd61+ztLCCNvzSaJDCgHj35A37wSrLxntDLZQQQQIstx9jEQxOgFgFAONyxAZgB0VWY7AZieKIY1LzAIjTG8upH+7TSQLWEjq7ALG2gdWQDI15qH4bfXtxc6rS3+0GQsk5zHbCTGuSXG7zyDG2wVQFUFdyV16la/D4HSJFkkMrhQGkKhdZ8Thdh8hWxRClKUClKUClKUClKUClKUClKUClKUClKUClKUClKUClKUClCajOFcQlnZ3MXLh2EWsESvjOp2U/CvTSD3j1OMgUGv23vHi4ddyRnDrBIVPkdB7306/StzhNtHb2sSLgRxRKAfDCqNz+mc1gs7pbuGWKVQrjVDPHnOMjwz1VkIZT5MPHNQ/BrhzwzlsrSPATbShRl2EUnKcgHqTENXrmgsHFONRW8Jnkb7MaMsN/jZVB+WWB+VR0kfK4kjDZLmBlfyLwspjPzKSSD5KPKtKexWaGCxeQxTCEORpDjSFMJU5OCRq2PmoO+K2+0ccLRLbaObOVPIXYuhUaRKW/YCnHf28hknBDT7aWpkaM/ZhU3Lzy8uKP8ANHscyHprx3RnBDHIi7TjcipptLmKVV/ZtbCSWIZ3OXE2kknO5bJ3NT3aO0ndk5QtpSoy8UqAyH1jLHHXwIAP4hVegjErN/YEMkfxG2c215HnpqRiu3UgiRlONs0Ex2W7U3c0hiu7GWI7lJghELAfiDbofIEnNWyqBZ9tWt30yyNLCPiE0fKvoR+JkIAnQDctGMgb4NXyGZXUMrBlYAgg5BB3BBHUUHulKUClKUClKUClKUClKUClKUClKUClKUClKUClKUCoG67VgyNFawyXUiHD6MLEh/C8jkLq81XUR5VOP02rnnYmGdovdnvmt5oSVeBYY1k6kmQGQOXD7vrAwcmgsP8A41xFd34ahTxEV0rSfRXjRT8tVex29sRC0skwi0NodJAVmV/wGPGvV5AA58M1o8X7OcQ1Q+7cQmK8wc/mcrIj8eXphxq69fSq7fWPL4vGVvYZrjkMI+fFG7hkYHQ3J0EMVJ0t1wGFBOxdrLLnG6aK7hynLaV7eVYWUHKl8KRsc4YgYBO+KkuxBDwSTg5W5nlmT9wtojP1RFb61GcI9oMpiWS+sJ7ZGyDJpLxjBwTIAOYg9WXHr41vdnLyGOS4jhdDbaUuYihBRVlMgkC420h42bHhrNBnuOESC9NySDGqDAUEynQko0AYxgmQtnOSQoxtmtLsxfF7ebiBhfmzLqMZGk6Ig3LVMnfYnvHGo74AxWv2n7SluGqwJja5bldQrIMtzcazjUI0cbn4sVCcDkVrZFkub2aWSMMYLUkrAkijQjE7KdBGzt47ACgz8Q7QW1+wiuF5YbS9rcgFWiLEponGdUbCQFTvpOV3UlTUe/ErmFtM75lgflwzscvFIQGWC6O2u3nGNEh3yRnDLkWjhPC7GWZtUUsczW3IaGddJkjXSC2Phc4VFLKTsFzjatPs1weRry7iuY2eFII7cu42nAeR4yc/EwhdFY+YzQWe3EHEbSN5IleKZFcK4BxqGfoR0yPKt3h3D47eJIol0xxqFRck4A6DfevPCeFx20KQxAiONQqgnJAHqdzW3QKUpQKUpQKUpQKUpQKUpQKUpQKUpQKUpQK0uKcagtlBmkVNRwoO7MfJFGWY+igmtDjfGJBIttahWuHXUzN93AmccyTHUkghU/aIPQAms3B+zcUB5hLSzsMPPJ3pW9AeiL+RcCg1xxa7m+4teWvhJcnTn1EaZf6MUNef9n7mTee/lx+GBEiT5ZIeT/UDVgpQV5+wdm33iyynzlnlc/6nrA/sy4YTq90TV4HU+f1DZq0UoKbP2QYjTyFZfJr65Mf1Qgg/KsF37LoZIHGI1uCVaN0TlpEYzqRYwpyFznUc6myTnIGLzSgpPBuL3oPILxmYZ+xuspLgeMckYKzJ5MEB/FvW52d7MJBJcmXlc673kjhBEaIAVAHicksS5xkk7bVYOI8LhuF0zRpIoOQGAOD5jyPqKxwcNjhAES8sFstpUd7APxkgn6nfYDNBT+1nZpj7hbQtqUyzB3kw7APFJzJMYClgGfGRgMV2o3Efd2ay4coiS2AB0wtK8khGdA3CjA0l5Hbq2NsZqe4RxtPd2nkKxIjSc0lcdWBR+7t3kZW6EnUPGsVr2rsUBWASOzMWKRwSszM51MT3cDJOckgUHjjjSvHYSGMpN7xAWUblNalZlJHhoLg1aKrd1xJe9LMygqrLFCGDOCwwS2P2j0x4Ampvhmvkx8z49C6s9c43z60GzSlKBSou74+iuY41aaQdVQZx+8egrybu7ILGKGNRudchJA8c6Vx/OpViWpVQ/wBuZO8yWslzEudUtuCY+7s2jVgvgg/BqG1b/D+I++SwTRhuRyi6t0DF8AdNjtvSkWClKVUKUpQKUpQKUpQKUpQKUpQV3sV9pHNcN8c9xNq9BFI0Ea/IJGNvMt51YqqHvZ4XcSc3PuVxIZFl8LeSQ99Zfwxs3eD9AWIPXNWS84rDDEZpJFWIAHXnu4OAOnnkUG3StBeOQGISmQLGejNlc/IPgnPh5+FeG7QQjAyxdt1jCnmkeej4gPVgBQSVKiLDtCJ5NEMbMqkiWTpEhHVFbpI4Ox0ZUb5boDg4h2jjixHK+u4JyIbcFpThsqCo3AIwCW0r13AoJ6oS/wC0JMhgtE50wOHPSGHPjM3n48tcsdugOa1TYXl59+xtYP7mJ8zuP8WVdlH5Y9/z1PWNhHCgjiRUReiqMAf/AH6+NBAcE1l7qCaVzPGytzR3SY5BqjZAcqoDK6adx3N85qYkTmju5KSxkFw+MDB0lR0ydZOdugz0AqP7QfYTQXY+FTyZ/wDhykBWP7kug+is9S0gOV1At3+7pGNOxALb743GfUbUEZF2fjjh5MhkmWQMkmQMMWAGpgoGnAQKMYAyPHeoq3Sec+4zSyKYN5ZFcpJPHuICrKdQLEHWR+1GR+1VqSMB2IBywGTnbbIwBnbb08ageO8HkdI3hYR3MIGoRndkc/bRjUP2sEqSPiUetBk4FrSR4boK0sW8c5C5mj8GY+Dr8LdB0I+LawVVOLymezlXWOdHGzxvjZ1IIDEeR+Fl8Dn0qX7OcZW5hDaSjodEsbfFG641Kf5EHxBB8aCRmlCKWY4VQST5AdarXHuOTMywW8ExZxqdhoVlTONtbrhj0GcVZ2UEEEZB2IPSqRw5ri1ea4SM3Fs8jKUXe4iWM6RywfvE2Pc+IeGrpU1cSlhxEwIEXh90g8SBExPqSkpJP0qJ7V8Sa50xESQw4EjmW0kZXeORGSOTAxyzg6uuR4+ds4fxKG7h1wya422ypIIPiDjDKw8QcEVrvbSAkQXOWXqkoEijPTJGJBnzLH5VUQ/ZO4RnYW7xrG2WkhVg6IzZy9uy7qC25jdV3OcLk6s/C+AXtnCkUFxBIkYwqywlWO5O7xv4k9dJqvdpJ53uE97tZ1hCFWe3gjn0tnZ0kKNKFIyNOhWXAOTnaY7OxTGLFnxJJ41JA94iMkqbk6ZCro2R+YZoJSy7SkSLDdRG3mfZMtqhlI8IXwMnG+hgrehqcquvYT3SSW1/FGyOMpLCSF26HDnVHIpwwILD1BGK17LjVzZoI76GWQJsLqFeYrgdGlRPtEbGM4UrnJzigtVK0uFcZguk1wSpIvQlTnB8mHUH0ODW7QKUpQKUpQKUpQKUpQeXQEEEAg7EHoc9Qar3+xEUZLWks1oTuVhb7EnzMUgaP9AKsdKCo/7P8QjlMsctjK56ySWpSY4AHeeN99gBsBWSz4XxJNWk8Ph1ks5SCRixJ3Ld9Mn1NWqlBAHs1LIMXN5NIvikeIIz6fZ/aY/jqT4ZweC2TRBEka9SFGMnzY9SfU71tO4AJJAA6k9B86pFx7VIGdltuRIqkgyS3cUCEjroDZdh66QD4E0F5pVQ4f27d9za8xR1a1uIrnHqVQq5/hUn0qwcK47BcgmGVXK7MvR0Pk6thlPoQKDZvLRZY3jcZR1KsPMMMEfoaq9h2jgtk5V7cBJrY6BqYhplIxFIEU5k1IRnY4cNVuqpdpr5GuArkCC0j95um8SFyYI/kWRpCPHQo8aDPF23sw7I8sykHWebBIgVWJAyWjACbHBbyO+1TVvdBsyLy2iKgrIjamfrthVxgeBDHOTsPGp8N7Rw2YDXYl97vVa4ZUid20gdyJdIP3aYXHgck/FmqX2FlktJZJo722SF3ZjYyS4l0sxIADYCyhcdM5IweuwX7tbaNFFKUwoZXMZPRJGHeRvySfyb6ViS+GlOJW6tjSI72LHfxH3SSP72E5/eTI37tTfaGNZLOYEFkkiYnPkV9dx4fWqZZcaawuwsxZ3kKxzqqlnmGn+z3cSKCWOleVKF8VB8BmK6TFKGUMpBUgEEHIIO4I9MVH9nVxbr83z8+Y2f51o8MvJB9xbyGFhlVkXlGM53XD97T44xt/TXtuEXUjyJJdGGIOWEcAw5Eh15aVwTjUWHcC9DvVFe7WQcviRFvDI000CnlRO0aTkyMrPdMvwpGqjfYtrxnwqV4ZwviUUf2qwkdRHaycrHouqPvH1ZxmpmDsZZoxfk6pDgM7szyNjpqZ2JPyzUpb2McfwKF+VERPAe0EMjGHXKsw6w3ACzD1Ax31/MpYeteO0fY6K6PNRmgugMJcRnEgx0D4+NPyn6YqQ4xwKG6TTMmcHKMDh0bwaNhureoqN4TfzW8otbttZbPu9wQBzgNykmNhMo322YDI3DABFcKv7mJ1t7q6aKc7JzkR4J/WCRVjJP5G7w8iN6sBlvl/3dvKPMO8R/Qo4/1Ct7iHDoriMxzRrIjdVYZH/f1qDS2ubA9xpLm0/ActcQDzjPWVB+E98eBbpQYhwWaS8huVgW2dSRM6yBjMmk4RlVcN3iCGbBXBx1q1Vgsr6OZA8Th0boQcj1+oOxHUVo8f4w8AiWKMSSzScuNS2hM6Wcl2wcAKjHYEk4A60ErSq4/F+Ixjv2CS+fIuQT9FlRP61kt+29qSFmL2r/AILlTEfozdxv4WNBP0qKk7VWYOn3iJm/CjB3/wAqZP8AKsUvbKzT45eX6ujoP1dQKCapWtY8ShnXVDLHIvmjhh+qk1s0ClKUClKUClfhNQR7XxOSLeKa5wSNUKZjyPASOVjP0Y0FUisZuJXE4dc8qZ0Zp11wwhW7iW0OdEjlNLmV8gahgHpWftDFZcNVPeL+5Qt8KoI98dSESHSB9MVl4jZSvI862N/blsGUwXMSu+BgMYxIyswA6/F86xQ+zrhnEUE5kuJycqXeZjICpwVcN8LKdtOBjyoqEsO1HDLh9PvEDtnum7tFjb+GWEIFPqRVyi7LpP3mLJIv3cscuuVM/wB3LgOy9O7KGHp0xRuB9h+Dpd3AuJFQQuUS3nm0sQuMyvq0llY7qBtjGck4E9d33BYlJtLQzlOrWETd35yw6VH+agsKcbns2CX2GiOy3aLhPQXKj7s/nHcP5elV+ILdy3SFgUn4jFGxByGjhtY5woI6hihHyc1+cF9p3D1OmS6uYx00XSdPTWFJ/wAxPzqeg4Zw64glFrJColcS64HXKSKBpkXBwrDSPQ75G5yRv9pez3vUa6G5c8La4JQMmNx5+asO6y+INaPCu0iztyLiFIr1MaoZDswBGZIGIOtMZIxuDscda5xc+3W7jYx+7wOUJUuGbS5U41DBxg4z9aj5/a5LeSRJPZ2p+0XS2H1ocjvI2sFT8qK7Tx4/2adu992y48PmM/8A7AqM4/2XF2sed5oe8jNqVHVyQ0TtHggEAbjcEK2/Q1PiXbK4jtphkONDYD7np5jc/WtCx9tzsgh915Uuyqw1SYHTux4Ds3TAzg53IxvBfLfhVrYxJGzya3J5a852lY9dKd7LYG2cAbZNTHDraQIpkJ17g5wTpJyqsRsSBjfzzVV4Dw6+fMgiS3Zx3prr7a8cdRlEKxxD/DBwPKrCtlOijmXUr+bJHGP9IQn9M1UTFKjIrZ2GY7tm+aow+uFB/nXqO9kjkVJtJDnCOuQCQM6WBzgkAkYJ6Ggka0eM8KW5haNiVOxRx8Ubqco6fmVsH/vW9UdJxJfeI4xIp1K+VBBII0kE+PQMKDH2b4o88OZQFmjZo5lHQOhwSPRhhx6MKlar1sOVxOVR8NxAkpHk8Tcpj9UeMfwCrBmghb3swDIZreV7aZt3KYMch85Y27rHG2oYb1qB7RG65TJfW5miUh0uLIkTRsm6vy3OQfVSw33GM1uXct5BcvquRy5WzBzYwYASMcl2QKyNn4WJIYEDBIwZWLtCEIS6Q27scKWOYXPgEkGBk+CtpY+VBWOB9s7lXETwzXavGJIJFWKORhnDBsyCFyBg6o28d1FWM9p7Vw6TBoysZkeOaMqQinDN3hpYAnqpIr3J2dTmEphY5DqkQbYcbrLER8D56467HqDqrftJsYYLaad5LoGVBDIsJUiXIIGsOrKm2csAP1NBbeCtamMm05JjLHJh06MjrnRtmt8ivljs/wBprrh03Ot9aKTujglHHgr7AE48Rg+WK7j2R9rNne6UduROdtDnusf8Nuh+RwfSgmeIdibSVi6x8mbwmgPKlH1TGr5MCK1o+C8Qb7KW9HJG/OjQJdP5I+QUXHi6gE7bLvVnry65BHmPA4P0I6UFOvr9+GTwCS7kmt5i6ssq65YyqF9aGNQxXICkEHGoHIq0cL4tDcxiSCRZEJI1KcjI6g+RHkd6ibe2MDM8VgxcjBczKzkdcFnYtjPhmoThPH47K6uxeILZ52jlVVIeMqU5eQVA7+qNtW3ivXrQXylKUEBx6/leUWcKx6pY2d3lyUWPIRtKqQXYlsYyoHiegMfF2Wgijjhur6aRUQKqNOIVIUYGVi0Fun7RPSpvjnZ9LoISzxyxkmKWM4kjJGDjOQQR1VgQfEVU7Phd3xSB47qSE2utkWVYQLiYRuV1YLFIu8pwQCds4FBn4Hb2JPO4bKkUiMySRtISkgBwVlBZvEZWRc/xDIqVu+DSxym6sinMkA50DN9jORtkMB3JANteCCMBh0Ig+O8JsLEqz2b3UrAIklx34gT8CvJKSka58h47Ak4qXsOK+4oEu7eK3U/723X+yZP48AGM+rjScfF4ANiy49a3TcqeLlTjrDcIA/zjJyrj1Qmp6KJVGFAUDoAMD9BWvNbQ3MYDLHLG24yAyn1HUfUVCXvZi0iXL3NxDH5e+ypGPQZk2HpQT91DGR9oqEeOoDH86qHETwMvpMFtNJ+GCASyfJuSpI+TYqLuOK9nIGy8kc7D8TSXP/NrWvEvtv4bCumCGVgOgWNUX6ZI/pQb54PbbGLs9rHmyWyf6ZHz+oFa11apLKtlBwuOzlddbzGO3JiiB0sycot3ye6ucbkn9k1VOMe3y4fa2t44h+JyXb6AaVH866D7NY5nthdXLB57vvs3QhF7sKqAMaQuW+b+tFQvBfZ3BJJdKJZY7eKflrGhwW0wxai0hy+NRbYEb589p08S4PwpT34Im8cHXO3zxqkP1riHHLa+mu7lAJcc+UlC+lRqkY9GIG4xv417sPZpdSHvSWsI8ddzHn9Iy386C/8AHfb7GuVs7dnP45TpX6KuWP1K1Tbr2qXNx/5mW4Vfw20iRL9cxlj9WqSHsstbeJ5rq/WUIM8q2wZHPgqliepwPh/SrH2V7JxQozwR2U9wQWMEmXeJScDRIc6yPE6QGJwGUdQqEPtFiVFQe9hVGF0vAG8935Jc7+JNex7UUQ6kguncbBpb6RsDx0hUAH0xXTouxwuED44fhvBeHqQMdQeY5bIOQQQCDnYV+N7PQAcQcMc4ONVlo38M6JCD8sChXPLf2uxYPPtZJG8F94YJ9SxYn9B8qneG+2+wiXaxljbxCaCD/ESCfqKsPC/Z7IqYka3VyO8Y7W3MZz1wphVh8izfWth/ZFw0w8sw945JlB0y5PiNOFH7oGkeVIVzHiftluGupJ4IkQtGsUevvmNQSzEYwpZmIJznGlR6mmXHGbq4lLNNLJI5ycM2SfQL/QDFdXm9ldlan+1wyNDnAuYpHAXy94jydA/xFyvmFq38L9m1pAuLea6jU7/Z3DKDkdcr128aDlHD/ZhxmeLVkorj4JZmViPzLg4+R39KvHZqPi9jE0fEIUurNVOohxJKigb4BGZFA/ZO+BtnYG3J2aij63d1/FdyH+rV4ueF8PP30okHlNcs6fVXkK/yoK5xjg93DoueFXhIdfs7aSUyQSKQGHu+s4U6RkL5ZwQK53fcf4+Q1w0lyF1FW5eNMZBwVdEzoI8nAPz612247T2MUelbi3woAVFmjXAGBtvgYH9Nqqs3F11rLZs894JAoESM8csWvGi4k0hDhcsHJ1J033LBTYL3tDc2pElu1zbyggiWJMkeYwVceYbHXpVHvuyt7AMy2k6DzaNsfrjFfWFMUHzR2b9q19ZAIsqyxjokveA9FOQw+WcelXrg3/8AQMbyIlzbrGhOGkWXVp9dJXOM9d+nnXVTw6L+6j/yD/4r2LOP8C/5RQVa67ZhpCIjKIuYkImESywF30ad0cOAeYmGPdOetRiNHDd3A4o6yylYjE4TEfKzJpVUGSrB+ZqyTnK7+AnuJdh4WU+7YtZCyPmNRy2eNxIjSR7K3eHXZsZGa92XZQtI8146zyuFUaU0RoqaiFQaiersSxO+3lRFhpSlAqtz9mpoZGksZxFrYs8Mql7dmPVlwQ0ZJyTpOCfCrJSgq3EYeI3EMkD29oqyoyNJz3cAMCCQhhGevQt9asVpaiONI85CKFyepwAN/wBKz0oK1e9hosMbOWSykbfVAcRk/miP2Z+gB9a5F2u9mXGDIXkLXo8HD6mHpocgr8lBFfQVKD574D7E7+4GqbRbL+fvSH+Fen1I+VXPh3sCtF++uJpD+XSi/wBGP866jSg5x2g9l3DrWxuZYrbXLHDIya3djqVCQcZ86tNhEsAhKqphFvHGrqupyFBI6b6AoyMdS3yqdIz1qDHY6Bdo3uIl8EjuJVjH7qhtKj0AAoJNrWGYK5RJAQCpKg7EZGMjyr1HYRL8MaD5IB/QVFr2Ph8ZLpv3ruf/AKSV5PYexPxQa/33d/8AnY0ErLdwx/E8afNgv9arHHOPQSvZmKRDde8IERXV30sdM4bQT3OVqY+GVXxAqTk7DcPKMnuduAwIzyl1DIxsSMg+tR9pPNZLHz7SALqjheWFhrJd1jR9HLXCliuQGJGehxQWlYsMSDsfDAxnz6Zz4VH8Z7UWto0a3EyxtKcICCS3QbBQT1IGfWpSvnH2w8SZ+LSjUfsRGiYPTChzjyOtj/Kg+ioLhZFDIwZWGQQcgjzBFQ3Ee21nBOYZZdLIFLnSdEYf4OY2MLn19M4yK537KO2uCVmkGiQgMMsTHKTtI2onCy5ALEgczwGrNRXtu4RJb3yXaEgTKBqHg8Y0kfVNP6GiuudpJbhrV2s9EjFGwM/FqQhTGc6cgkHB2OMZGc1E8B7G8LkgQxwLIqgL3yxZSowVdXPdYEYKkDHlXPfZx2xlMghgeOJ2P3Eh020nXPJIUskh9SQfI10UEuHvbVeTcISt1BIQEkMY3SUjYOFwUlHgVzlTsRJJ2J4eP/RW/wBYlP8AUVmi7K2S/DaW6/KFB/Ra2+FcRW4gimTOiVFdcjBw4DDPrg1tUGKK1RRhUUD0AH9Ky0pQKUpQKUpQKUpQKUpQKUpQKUpQKUpQKUpQKUpQKUpQKge2b4gj9bm1H63MVT1QHbiJjaFlBPKlgmIAJOmGeOR8Abnuq2woJ+vmX2qRleLXWR1ZSPkY0I/lX0ra3SSoHjZXRhlWU5UjzBFQPaP2f2N+6yXEWXUY1K7KSB4NpIz9elBwH2e3ei+QMRypAyTqckPGw7yhVyzMdtIAJyBXaJezEvEeDLBchlnAYxGT7xSjuIGk8dRj0hvHvN41ZOCdnbS1BFtBHHjYlQNX8R+I/U1K0HzXwf2XcTe4CchoijAmR9o1weqkHvfw5+ldbueDYeOw5jSvdM1xfSHYtGmlSoA2VXYRxBR0QN41earEyC14kZ5N0ukjhSQ9InQuRGfISagQfxLjxWgsqIFAAAAAwAOgx0xXqlKBSlKBSlKBSlKBSlKBSlKBSlKBSlKBSlKBSlKBSlKBSlKBSlKCHuuylu7F1V4nY5ZoZHiLHzblkBj6kGsQ7NSL93fXa/vNHIP/AHY2P86naUFU4j2avmw8V6nNX4XeDDfusY3VWU+Ksp8xg71McC4m8yusqKk0L8uUKcpnSrhkJ30srqRncbjwqTquLLyOKMp2S7iUqfDmQZDD5mJlPyjNBX+0fan3Li4juWJs7yBU3J0xsGdS3oDqAYjzB8K/Ye1Kw3D8L4mAyOMQTP8ADNG/wLKfxj4dfiR4HBO97S+wB4pHFokWOSJjgsCVKuBqBxv1CkfXzrF2i9mKXllbQSTET2yKqz6c6sKFcMpO4OAeuQQPXITvDLtoJFtZmLZB93kbrIqjdHP96o6n9od7qGxOVSrPhpluILTmO8PDRG0jt8cs2g8pc/hVDrOOupR51daBSlKBSlKBSlKBSlKBSlKBSlKBSlKBSlKBSlKBSlKBSlKBSlKBSlKBWnxXhSXEZR8jcMrKcOjKcq6HwYHof+hIpSgqXEP/ABGzEzFhcK4Uo8YVHEkeMc1HYLpdVVGMZ8MhRk1ocQ7dxyc1VEgLxpLGpxlJ4myEPewQWWPcHGzedKUVa+z8bySy3TKYxMsSpGSCwWMMdT6SRqLOw6nuqvngTtKUQpSlApSlApSlApSlB//Z"/>
          <p:cNvSpPr>
            <a:spLocks noChangeAspect="1" noChangeArrowheads="1"/>
          </p:cNvSpPr>
          <p:nvPr/>
        </p:nvSpPr>
        <p:spPr bwMode="auto">
          <a:xfrm>
            <a:off x="63500" y="-914400"/>
            <a:ext cx="2409825" cy="18954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4" name="AutoShape 12" descr="data:image/jpg;base64,/9j/4AAQSkZJRgABAQAAAQABAAD/2wCEAAkGBhIRERUUEhIVFRQVGBoZFhgYFx8cFRgfGBgZGBcbFSEYHiYfHx4lGRkXIC8gIyopLC4sGh4xNTAtNSYrLSkBCQoKDQwNFA8PFCkcFBwpLikpKS0pKSkpKTYpKTYpKSkpKSkpKSksKSkpLikpKSwpKSksLCkpKSwpKSkpLCkpKf/AABEIAMcA/QMBIgACEQEDEQH/xAAcAAEAAgMBAQEAAAAAAAAAAAAABQYDBAcCCAH/xABFEAACAQMCAwUFBQUFBgcBAAABAgMABBESIQUTMQYiQVFhBxQycYEjM1JikUJygqGxJFNjkqIWQ3OywfEVNESj0eHwCP/EABUBAQEAAAAAAAAAAAAAAAAAAAAB/8QAFhEBAQEAAAAAAAAAAAAAAAAAABEB/9oADAMBAAIRAxEAPwDuNKUoFKUoFKUoFeJplRSzMFVQSxJwABuSSdgMeNe68yxBlKsAysCCCMgg7EEHwxQQi9ueHk6ffbfP/FXH65xUD7RuHB44b+KR/wCz7u0LnVymI1Omk4Yoe/g5BGoEEGpa57BWwBNsPdXPUxActv8AiRNmNx8xnyIqvw8CeGXljl2ty+dBjB9wvQB3kliJwj6c5C97GSpYAgBZey3HXl1QXBU3EQVtS7JPG33c8fo3QjwYEdMVPO4UEnYAZP0rlfDmkW3kBidJ+FOy6DuzWsw7yAj4wqAlSOvJQ7ZwN/sRxp44GtpZDIvui3Nu7HJMZTEkZPjokBA/Kw9KC78D47DeRCWBtSEkbghgR4MDuNiD6gg9DUhXPOyXEI7M5lcJCeHWdxIT0VlVoWO3iVVPUkV0FHBAIOQdwfnQeqUpQKUpQKUpQKUpQKUpQKUpQKUpQKUpQKUpQKUpQKUpQKUpQKUpQK1eJ8NS4jMb5wcEEHDKQcqyHwZTgg+YraqqwXtzxB2MEpt7RGKLKqq005U4cx6wVSMMCAcEtgkYFBp2ly4vo+cAZNJtLnbCvsZbWYDoFcCVceDMV8KrnaHhhsbOJiCPd3vLVT4tFPHLyfnuIvqKtt52UnSQTxTtcOqhTFcaQrhXEi4eNFKsrjKkhgCTsMk1sTNFxO2AKlTHNEZYnGHjaGRHdHA/L0I2IIIyDQU7jNv9pd61+ztLCCNvzSaJDCgHj35A37wSrLxntDLZQQQQIstx9jEQxOgFgFAONyxAZgB0VWY7AZieKIY1LzAIjTG8upH+7TSQLWEjq7ALG2gdWQDI15qH4bfXtxc6rS3+0GQsk5zHbCTGuSXG7zyDG2wVQFUFdyV16la/D4HSJFkkMrhQGkKhdZ8Thdh8hWxRClKUClKUClKUClKUClKUClKUClKUClKUClKUClKUClKUClCajOFcQlnZ3MXLh2EWsESvjOp2U/CvTSD3j1OMgUGv23vHi4ddyRnDrBIVPkdB7306/StzhNtHb2sSLgRxRKAfDCqNz+mc1gs7pbuGWKVQrjVDPHnOMjwz1VkIZT5MPHNQ/BrhzwzlsrSPATbShRl2EUnKcgHqTENXrmgsHFONRW8Jnkb7MaMsN/jZVB+WWB+VR0kfK4kjDZLmBlfyLwspjPzKSSD5KPKtKexWaGCxeQxTCEORpDjSFMJU5OCRq2PmoO+K2+0ccLRLbaObOVPIXYuhUaRKW/YCnHf28hknBDT7aWpkaM/ZhU3Lzy8uKP8ANHscyHprx3RnBDHIi7TjcipptLmKVV/ZtbCSWIZ3OXE2kknO5bJ3NT3aO0ndk5QtpSoy8UqAyH1jLHHXwIAP4hVegjErN/YEMkfxG2c215HnpqRiu3UgiRlONs0Ex2W7U3c0hiu7GWI7lJghELAfiDbofIEnNWyqBZ9tWt30yyNLCPiE0fKvoR+JkIAnQDctGMgb4NXyGZXUMrBlYAgg5BB3BBHUUHulKUClKUClKUClKUClKUClKUClKUClKUClKUClKUCoG67VgyNFawyXUiHD6MLEh/C8jkLq81XUR5VOP02rnnYmGdovdnvmt5oSVeBYY1k6kmQGQOXD7vrAwcmgsP8A41xFd34ahTxEV0rSfRXjRT8tVex29sRC0skwi0NodJAVmV/wGPGvV5AA58M1o8X7OcQ1Q+7cQmK8wc/mcrIj8eXphxq69fSq7fWPL4vGVvYZrjkMI+fFG7hkYHQ3J0EMVJ0t1wGFBOxdrLLnG6aK7hynLaV7eVYWUHKl8KRsc4YgYBO+KkuxBDwSTg5W5nlmT9wtojP1RFb61GcI9oMpiWS+sJ7ZGyDJpLxjBwTIAOYg9WXHr41vdnLyGOS4jhdDbaUuYihBRVlMgkC420h42bHhrNBnuOESC9NySDGqDAUEynQko0AYxgmQtnOSQoxtmtLsxfF7ebiBhfmzLqMZGk6Ig3LVMnfYnvHGo74AxWv2n7SluGqwJja5bldQrIMtzcazjUI0cbn4sVCcDkVrZFkub2aWSMMYLUkrAkijQjE7KdBGzt47ACgz8Q7QW1+wiuF5YbS9rcgFWiLEponGdUbCQFTvpOV3UlTUe/ErmFtM75lgflwzscvFIQGWC6O2u3nGNEh3yRnDLkWjhPC7GWZtUUsczW3IaGddJkjXSC2Phc4VFLKTsFzjatPs1weRry7iuY2eFII7cu42nAeR4yc/EwhdFY+YzQWe3EHEbSN5IleKZFcK4BxqGfoR0yPKt3h3D47eJIol0xxqFRck4A6DfevPCeFx20KQxAiONQqgnJAHqdzW3QKUpQKUpQKUpQKUpQKUpQKUpQKUpQKUpQK0uKcagtlBmkVNRwoO7MfJFGWY+igmtDjfGJBIttahWuHXUzN93AmccyTHUkghU/aIPQAms3B+zcUB5hLSzsMPPJ3pW9AeiL+RcCg1xxa7m+4teWvhJcnTn1EaZf6MUNef9n7mTee/lx+GBEiT5ZIeT/UDVgpQV5+wdm33iyynzlnlc/6nrA/sy4YTq90TV4HU+f1DZq0UoKbP2QYjTyFZfJr65Mf1Qgg/KsF37LoZIHGI1uCVaN0TlpEYzqRYwpyFznUc6myTnIGLzSgpPBuL3oPILxmYZ+xuspLgeMckYKzJ5MEB/FvW52d7MJBJcmXlc673kjhBEaIAVAHicksS5xkk7bVYOI8LhuF0zRpIoOQGAOD5jyPqKxwcNjhAES8sFstpUd7APxkgn6nfYDNBT+1nZpj7hbQtqUyzB3kw7APFJzJMYClgGfGRgMV2o3Efd2ay4coiS2AB0wtK8khGdA3CjA0l5Hbq2NsZqe4RxtPd2nkKxIjSc0lcdWBR+7t3kZW6EnUPGsVr2rsUBWASOzMWKRwSszM51MT3cDJOckgUHjjjSvHYSGMpN7xAWUblNalZlJHhoLg1aKrd1xJe9LMygqrLFCGDOCwwS2P2j0x4Ampvhmvkx8z49C6s9c43z60GzSlKBSou74+iuY41aaQdVQZx+8egrybu7ILGKGNRudchJA8c6Vx/OpViWpVQ/wBuZO8yWslzEudUtuCY+7s2jVgvgg/BqG1b/D+I++SwTRhuRyi6t0DF8AdNjtvSkWClKVUKUpQKUpQKUpQKUpQKUpQV3sV9pHNcN8c9xNq9BFI0Ea/IJGNvMt51YqqHvZ4XcSc3PuVxIZFl8LeSQ99Zfwxs3eD9AWIPXNWS84rDDEZpJFWIAHXnu4OAOnnkUG3StBeOQGISmQLGejNlc/IPgnPh5+FeG7QQjAyxdt1jCnmkeej4gPVgBQSVKiLDtCJ5NEMbMqkiWTpEhHVFbpI4Ox0ZUb5boDg4h2jjixHK+u4JyIbcFpThsqCo3AIwCW0r13AoJ6oS/wC0JMhgtE50wOHPSGHPjM3n48tcsdugOa1TYXl59+xtYP7mJ8zuP8WVdlH5Y9/z1PWNhHCgjiRUReiqMAf/AH6+NBAcE1l7qCaVzPGytzR3SY5BqjZAcqoDK6adx3N85qYkTmju5KSxkFw+MDB0lR0ydZOdugz0AqP7QfYTQXY+FTyZ/wDhykBWP7kug+is9S0gOV1At3+7pGNOxALb743GfUbUEZF2fjjh5MhkmWQMkmQMMWAGpgoGnAQKMYAyPHeoq3Sec+4zSyKYN5ZFcpJPHuICrKdQLEHWR+1GR+1VqSMB2IBywGTnbbIwBnbb08ageO8HkdI3hYR3MIGoRndkc/bRjUP2sEqSPiUetBk4FrSR4boK0sW8c5C5mj8GY+Dr8LdB0I+LawVVOLymezlXWOdHGzxvjZ1IIDEeR+Fl8Dn0qX7OcZW5hDaSjodEsbfFG641Kf5EHxBB8aCRmlCKWY4VQST5AdarXHuOTMywW8ExZxqdhoVlTONtbrhj0GcVZ2UEEEZB2IPSqRw5ri1ea4SM3Fs8jKUXe4iWM6RywfvE2Pc+IeGrpU1cSlhxEwIEXh90g8SBExPqSkpJP0qJ7V8Sa50xESQw4EjmW0kZXeORGSOTAxyzg6uuR4+ds4fxKG7h1wya422ypIIPiDjDKw8QcEVrvbSAkQXOWXqkoEijPTJGJBnzLH5VUQ/ZO4RnYW7xrG2WkhVg6IzZy9uy7qC25jdV3OcLk6s/C+AXtnCkUFxBIkYwqywlWO5O7xv4k9dJqvdpJ53uE97tZ1hCFWe3gjn0tnZ0kKNKFIyNOhWXAOTnaY7OxTGLFnxJJ41JA94iMkqbk6ZCro2R+YZoJSy7SkSLDdRG3mfZMtqhlI8IXwMnG+hgrehqcquvYT3SSW1/FGyOMpLCSF26HDnVHIpwwILD1BGK17LjVzZoI76GWQJsLqFeYrgdGlRPtEbGM4UrnJzigtVK0uFcZguk1wSpIvQlTnB8mHUH0ODW7QKUpQKUpQKUpQKUpQeXQEEEAg7EHoc9Qar3+xEUZLWks1oTuVhb7EnzMUgaP9AKsdKCo/7P8QjlMsctjK56ySWpSY4AHeeN99gBsBWSz4XxJNWk8Ph1ks5SCRixJ3Ld9Mn1NWqlBAHs1LIMXN5NIvikeIIz6fZ/aY/jqT4ZweC2TRBEka9SFGMnzY9SfU71tO4AJJAA6k9B86pFx7VIGdltuRIqkgyS3cUCEjroDZdh66QD4E0F5pVQ4f27d9za8xR1a1uIrnHqVQq5/hUn0qwcK47BcgmGVXK7MvR0Pk6thlPoQKDZvLRZY3jcZR1KsPMMMEfoaq9h2jgtk5V7cBJrY6BqYhplIxFIEU5k1IRnY4cNVuqpdpr5GuArkCC0j95um8SFyYI/kWRpCPHQo8aDPF23sw7I8sykHWebBIgVWJAyWjACbHBbyO+1TVvdBsyLy2iKgrIjamfrthVxgeBDHOTsPGp8N7Rw2YDXYl97vVa4ZUid20gdyJdIP3aYXHgck/FmqX2FlktJZJo722SF3ZjYyS4l0sxIADYCyhcdM5IweuwX7tbaNFFKUwoZXMZPRJGHeRvySfyb6ViS+GlOJW6tjSI72LHfxH3SSP72E5/eTI37tTfaGNZLOYEFkkiYnPkV9dx4fWqZZcaawuwsxZ3kKxzqqlnmGn+z3cSKCWOleVKF8VB8BmK6TFKGUMpBUgEEHIIO4I9MVH9nVxbr83z8+Y2f51o8MvJB9xbyGFhlVkXlGM53XD97T44xt/TXtuEXUjyJJdGGIOWEcAw5Eh15aVwTjUWHcC9DvVFe7WQcviRFvDI000CnlRO0aTkyMrPdMvwpGqjfYtrxnwqV4ZwviUUf2qwkdRHaycrHouqPvH1ZxmpmDsZZoxfk6pDgM7szyNjpqZ2JPyzUpb2McfwKF+VERPAe0EMjGHXKsw6w3ACzD1Ax31/MpYeteO0fY6K6PNRmgugMJcRnEgx0D4+NPyn6YqQ4xwKG6TTMmcHKMDh0bwaNhureoqN4TfzW8otbttZbPu9wQBzgNykmNhMo322YDI3DABFcKv7mJ1t7q6aKc7JzkR4J/WCRVjJP5G7w8iN6sBlvl/3dvKPMO8R/Qo4/1Ct7iHDoriMxzRrIjdVYZH/f1qDS2ubA9xpLm0/ActcQDzjPWVB+E98eBbpQYhwWaS8huVgW2dSRM6yBjMmk4RlVcN3iCGbBXBx1q1Vgsr6OZA8Th0boQcj1+oOxHUVo8f4w8AiWKMSSzScuNS2hM6Wcl2wcAKjHYEk4A60ErSq4/F+Ixjv2CS+fIuQT9FlRP61kt+29qSFmL2r/AILlTEfozdxv4WNBP0qKk7VWYOn3iJm/CjB3/wAqZP8AKsUvbKzT45eX6ujoP1dQKCapWtY8ShnXVDLHIvmjhh+qk1s0ClKUClKUClfhNQR7XxOSLeKa5wSNUKZjyPASOVjP0Y0FUisZuJXE4dc8qZ0Zp11wwhW7iW0OdEjlNLmV8gahgHpWftDFZcNVPeL+5Qt8KoI98dSESHSB9MVl4jZSvI862N/blsGUwXMSu+BgMYxIyswA6/F86xQ+zrhnEUE5kuJycqXeZjICpwVcN8LKdtOBjyoqEsO1HDLh9PvEDtnum7tFjb+GWEIFPqRVyi7LpP3mLJIv3cscuuVM/wB3LgOy9O7KGHp0xRuB9h+Dpd3AuJFQQuUS3nm0sQuMyvq0llY7qBtjGck4E9d33BYlJtLQzlOrWETd35yw6VH+agsKcbns2CX2GiOy3aLhPQXKj7s/nHcP5elV+ILdy3SFgUn4jFGxByGjhtY5woI6hihHyc1+cF9p3D1OmS6uYx00XSdPTWFJ/wAxPzqeg4Zw64glFrJColcS64HXKSKBpkXBwrDSPQ75G5yRv9pez3vUa6G5c8La4JQMmNx5+asO6y+INaPCu0iztyLiFIr1MaoZDswBGZIGIOtMZIxuDscda5xc+3W7jYx+7wOUJUuGbS5U41DBxg4z9aj5/a5LeSRJPZ2p+0XS2H1ocjvI2sFT8qK7Tx4/2adu992y48PmM/8A7AqM4/2XF2sed5oe8jNqVHVyQ0TtHggEAbjcEK2/Q1PiXbK4jtphkONDYD7np5jc/WtCx9tzsgh915Uuyqw1SYHTux4Ds3TAzg53IxvBfLfhVrYxJGzya3J5a852lY9dKd7LYG2cAbZNTHDraQIpkJ17g5wTpJyqsRsSBjfzzVV4Dw6+fMgiS3Zx3prr7a8cdRlEKxxD/DBwPKrCtlOijmXUr+bJHGP9IQn9M1UTFKjIrZ2GY7tm+aow+uFB/nXqO9kjkVJtJDnCOuQCQM6WBzgkAkYJ6Ggka0eM8KW5haNiVOxRx8Ubqco6fmVsH/vW9UdJxJfeI4xIp1K+VBBII0kE+PQMKDH2b4o88OZQFmjZo5lHQOhwSPRhhx6MKlar1sOVxOVR8NxAkpHk8Tcpj9UeMfwCrBmghb3swDIZreV7aZt3KYMch85Y27rHG2oYb1qB7RG65TJfW5miUh0uLIkTRsm6vy3OQfVSw33GM1uXct5BcvquRy5WzBzYwYASMcl2QKyNn4WJIYEDBIwZWLtCEIS6Q27scKWOYXPgEkGBk+CtpY+VBWOB9s7lXETwzXavGJIJFWKORhnDBsyCFyBg6o28d1FWM9p7Vw6TBoysZkeOaMqQinDN3hpYAnqpIr3J2dTmEphY5DqkQbYcbrLER8D56467HqDqrftJsYYLaad5LoGVBDIsJUiXIIGsOrKm2csAP1NBbeCtamMm05JjLHJh06MjrnRtmt8ivljs/wBprrh03Ot9aKTujglHHgr7AE48Rg+WK7j2R9rNne6UduROdtDnusf8Nuh+RwfSgmeIdibSVi6x8mbwmgPKlH1TGr5MCK1o+C8Qb7KW9HJG/OjQJdP5I+QUXHi6gE7bLvVnry65BHmPA4P0I6UFOvr9+GTwCS7kmt5i6ssq65YyqF9aGNQxXICkEHGoHIq0cL4tDcxiSCRZEJI1KcjI6g+RHkd6ibe2MDM8VgxcjBczKzkdcFnYtjPhmoThPH47K6uxeILZ52jlVVIeMqU5eQVA7+qNtW3ivXrQXylKUEBx6/leUWcKx6pY2d3lyUWPIRtKqQXYlsYyoHiegMfF2Wgijjhur6aRUQKqNOIVIUYGVi0Fun7RPSpvjnZ9LoISzxyxkmKWM4kjJGDjOQQR1VgQfEVU7Phd3xSB47qSE2utkWVYQLiYRuV1YLFIu8pwQCds4FBn4Hb2JPO4bKkUiMySRtISkgBwVlBZvEZWRc/xDIqVu+DSxym6sinMkA50DN9jORtkMB3JANteCCMBh0Ig+O8JsLEqz2b3UrAIklx34gT8CvJKSka58h47Ak4qXsOK+4oEu7eK3U/723X+yZP48AGM+rjScfF4ANiy49a3TcqeLlTjrDcIA/zjJyrj1Qmp6KJVGFAUDoAMD9BWvNbQ3MYDLHLG24yAyn1HUfUVCXvZi0iXL3NxDH5e+ypGPQZk2HpQT91DGR9oqEeOoDH86qHETwMvpMFtNJ+GCASyfJuSpI+TYqLuOK9nIGy8kc7D8TSXP/NrWvEvtv4bCumCGVgOgWNUX6ZI/pQb54PbbGLs9rHmyWyf6ZHz+oFa11apLKtlBwuOzlddbzGO3JiiB0sycot3ye6ucbkn9k1VOMe3y4fa2t44h+JyXb6AaVH866D7NY5nthdXLB57vvs3QhF7sKqAMaQuW+b+tFQvBfZ3BJJdKJZY7eKflrGhwW0wxai0hy+NRbYEb589p08S4PwpT34Im8cHXO3zxqkP1riHHLa+mu7lAJcc+UlC+lRqkY9GIG4xv417sPZpdSHvSWsI8ddzHn9Iy386C/8AHfb7GuVs7dnP45TpX6KuWP1K1Tbr2qXNx/5mW4Vfw20iRL9cxlj9WqSHsstbeJ5rq/WUIM8q2wZHPgqliepwPh/SrH2V7JxQozwR2U9wQWMEmXeJScDRIc6yPE6QGJwGUdQqEPtFiVFQe9hVGF0vAG8935Jc7+JNex7UUQ6kguncbBpb6RsDx0hUAH0xXTouxwuED44fhvBeHqQMdQeY5bIOQQQCDnYV+N7PQAcQcMc4ONVlo38M6JCD8sChXPLf2uxYPPtZJG8F94YJ9SxYn9B8qneG+2+wiXaxljbxCaCD/ESCfqKsPC/Z7IqYka3VyO8Y7W3MZz1wphVh8izfWth/ZFw0w8sw945JlB0y5PiNOFH7oGkeVIVzHiftluGupJ4IkQtGsUevvmNQSzEYwpZmIJznGlR6mmXHGbq4lLNNLJI5ycM2SfQL/QDFdXm9ldlan+1wyNDnAuYpHAXy94jydA/xFyvmFq38L9m1pAuLea6jU7/Z3DKDkdcr128aDlHD/ZhxmeLVkorj4JZmViPzLg4+R39KvHZqPi9jE0fEIUurNVOohxJKigb4BGZFA/ZO+BtnYG3J2aij63d1/FdyH+rV4ueF8PP30okHlNcs6fVXkK/yoK5xjg93DoueFXhIdfs7aSUyQSKQGHu+s4U6RkL5ZwQK53fcf4+Q1w0lyF1FW5eNMZBwVdEzoI8nAPz612247T2MUelbi3woAVFmjXAGBtvgYH9Nqqs3F11rLZs894JAoESM8csWvGi4k0hDhcsHJ1J033LBTYL3tDc2pElu1zbyggiWJMkeYwVceYbHXpVHvuyt7AMy2k6DzaNsfrjFfWFMUHzR2b9q19ZAIsqyxjokveA9FOQw+WcelXrg3/8AQMbyIlzbrGhOGkWXVp9dJXOM9d+nnXVTw6L+6j/yD/4r2LOP8C/5RQVa67ZhpCIjKIuYkImESywF30ad0cOAeYmGPdOetRiNHDd3A4o6yylYjE4TEfKzJpVUGSrB+ZqyTnK7+AnuJdh4WU+7YtZCyPmNRy2eNxIjSR7K3eHXZsZGa92XZQtI8146zyuFUaU0RoqaiFQaiersSxO+3lRFhpSlAqtz9mpoZGksZxFrYs8Mql7dmPVlwQ0ZJyTpOCfCrJSgq3EYeI3EMkD29oqyoyNJz3cAMCCQhhGevQt9asVpaiONI85CKFyepwAN/wBKz0oK1e9hosMbOWSykbfVAcRk/miP2Z+gB9a5F2u9mXGDIXkLXo8HD6mHpocgr8lBFfQVKD574D7E7+4GqbRbL+fvSH+Fen1I+VXPh3sCtF++uJpD+XSi/wBGP866jSg5x2g9l3DrWxuZYrbXLHDIya3djqVCQcZ86tNhEsAhKqphFvHGrqupyFBI6b6AoyMdS3yqdIz1qDHY6Bdo3uIl8EjuJVjH7qhtKj0AAoJNrWGYK5RJAQCpKg7EZGMjyr1HYRL8MaD5IB/QVFr2Ph8ZLpv3ruf/AKSV5PYexPxQa/33d/8AnY0ErLdwx/E8afNgv9arHHOPQSvZmKRDde8IERXV30sdM4bQT3OVqY+GVXxAqTk7DcPKMnuduAwIzyl1DIxsSMg+tR9pPNZLHz7SALqjheWFhrJd1jR9HLXCliuQGJGehxQWlYsMSDsfDAxnz6Zz4VH8Z7UWto0a3EyxtKcICCS3QbBQT1IGfWpSvnH2w8SZ+LSjUfsRGiYPTChzjyOtj/Kg+ioLhZFDIwZWGQQcgjzBFQ3Ee21nBOYZZdLIFLnSdEYf4OY2MLn19M4yK537KO2uCVmkGiQgMMsTHKTtI2onCy5ALEgczwGrNRXtu4RJb3yXaEgTKBqHg8Y0kfVNP6GiuudpJbhrV2s9EjFGwM/FqQhTGc6cgkHB2OMZGc1E8B7G8LkgQxwLIqgL3yxZSowVdXPdYEYKkDHlXPfZx2xlMghgeOJ2P3Eh020nXPJIUskh9SQfI10UEuHvbVeTcISt1BIQEkMY3SUjYOFwUlHgVzlTsRJJ2J4eP/RW/wBYlP8AUVmi7K2S/DaW6/KFB/Ra2+FcRW4gimTOiVFdcjBw4DDPrg1tUGKK1RRhUUD0AH9Ky0pQKUpQKUpQKUpQKUpQKUpQKUpQKUpQKUpQKUpQKUpQKge2b4gj9bm1H63MVT1QHbiJjaFlBPKlgmIAJOmGeOR8Abnuq2woJ+vmX2qRleLXWR1ZSPkY0I/lX0ra3SSoHjZXRhlWU5UjzBFQPaP2f2N+6yXEWXUY1K7KSB4NpIz9elBwH2e3ei+QMRypAyTqckPGw7yhVyzMdtIAJyBXaJezEvEeDLBchlnAYxGT7xSjuIGk8dRj0hvHvN41ZOCdnbS1BFtBHHjYlQNX8R+I/U1K0HzXwf2XcTe4CchoijAmR9o1weqkHvfw5+ldbueDYeOw5jSvdM1xfSHYtGmlSoA2VXYRxBR0QN41earEyC14kZ5N0ukjhSQ9InQuRGfISagQfxLjxWgsqIFAAAAAwAOgx0xXqlKBSlKBSlKBSlKBSlKBSlKBSlKBSlKBSlKBSlKBSlKBSlKBSlKCHuuylu7F1V4nY5ZoZHiLHzblkBj6kGsQ7NSL93fXa/vNHIP/AHY2P86naUFU4j2avmw8V6nNX4XeDDfusY3VWU+Ksp8xg71McC4m8yusqKk0L8uUKcpnSrhkJ30srqRncbjwqTquLLyOKMp2S7iUqfDmQZDD5mJlPyjNBX+0fan3Li4juWJs7yBU3J0xsGdS3oDqAYjzB8K/Ye1Kw3D8L4mAyOMQTP8ADNG/wLKfxj4dfiR4HBO97S+wB4pHFokWOSJjgsCVKuBqBxv1CkfXzrF2i9mKXllbQSTET2yKqz6c6sKFcMpO4OAeuQQPXITvDLtoJFtZmLZB93kbrIqjdHP96o6n9od7qGxOVSrPhpluILTmO8PDRG0jt8cs2g8pc/hVDrOOupR51daBSlKBSlKBSlKBSlKBSlKBSlKBSlKBSlKBSlKBSlKBSlKBSlKBSlKBWnxXhSXEZR8jcMrKcOjKcq6HwYHof+hIpSgqXEP/ABGzEzFhcK4Uo8YVHEkeMc1HYLpdVVGMZ8MhRk1ocQ7dxyc1VEgLxpLGpxlJ4myEPewQWWPcHGzedKUVa+z8bySy3TKYxMsSpGSCwWMMdT6SRqLOw6nuqvngTtKUQpSlApSlApSlApSlB//Z"/>
          <p:cNvSpPr>
            <a:spLocks noChangeAspect="1" noChangeArrowheads="1"/>
          </p:cNvSpPr>
          <p:nvPr/>
        </p:nvSpPr>
        <p:spPr bwMode="auto">
          <a:xfrm>
            <a:off x="63500" y="-914400"/>
            <a:ext cx="2409825" cy="18954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6" name="AutoShape 14" descr="data:image/jpg;base64,/9j/4AAQSkZJRgABAQAAAQABAAD/2wCEAAkGBhIRERUUEhIVFRQVGBoZFhgYFx8cFRgfGBgZGBcbFSEYHiYfHx4lGRkXIC8gIyopLC4sGh4xNTAtNSYrLSkBCQoKDQwNFA8PFCkcFBwpLikpKS0pKSkpKTYpKTYpKSkpKSkpKSksKSkpLikpKSwpKSksLCkpKSwpKSkpLCkpKf/AABEIAMcA/QMBIgACEQEDEQH/xAAcAAEAAgMBAQEAAAAAAAAAAAAABQYDBAcCCAH/xABFEAACAQMCAwUFBQUFBgcBAAABAgMABBESIQUTMQYiQVFhBxQycYEjM1JikUJygqGxJFNjkqIWQ3OywfEVNESj0eHwCP/EABUBAQEAAAAAAAAAAAAAAAAAAAAB/8QAFhEBAQEAAAAAAAAAAAAAAAAAABEB/9oADAMBAAIRAxEAPwDuNKUoFKUoFKUoFeJplRSzMFVQSxJwABuSSdgMeNe68yxBlKsAysCCCMgg7EEHwxQQi9ueHk6ffbfP/FXH65xUD7RuHB44b+KR/wCz7u0LnVymI1Omk4Yoe/g5BGoEEGpa57BWwBNsPdXPUxActv8AiRNmNx8xnyIqvw8CeGXljl2ty+dBjB9wvQB3kliJwj6c5C97GSpYAgBZey3HXl1QXBU3EQVtS7JPG33c8fo3QjwYEdMVPO4UEnYAZP0rlfDmkW3kBidJ+FOy6DuzWsw7yAj4wqAlSOvJQ7ZwN/sRxp44GtpZDIvui3Nu7HJMZTEkZPjokBA/Kw9KC78D47DeRCWBtSEkbghgR4MDuNiD6gg9DUhXPOyXEI7M5lcJCeHWdxIT0VlVoWO3iVVPUkV0FHBAIOQdwfnQeqUpQKUpQKUpQKUpQKUpQKUpQKUpQKUpQKUpQKUpQKUpQKUpQKUpQK1eJ8NS4jMb5wcEEHDKQcqyHwZTgg+YraqqwXtzxB2MEpt7RGKLKqq005U4cx6wVSMMCAcEtgkYFBp2ly4vo+cAZNJtLnbCvsZbWYDoFcCVceDMV8KrnaHhhsbOJiCPd3vLVT4tFPHLyfnuIvqKtt52UnSQTxTtcOqhTFcaQrhXEi4eNFKsrjKkhgCTsMk1sTNFxO2AKlTHNEZYnGHjaGRHdHA/L0I2IIIyDQU7jNv9pd61+ztLCCNvzSaJDCgHj35A37wSrLxntDLZQQQQIstx9jEQxOgFgFAONyxAZgB0VWY7AZieKIY1LzAIjTG8upH+7TSQLWEjq7ALG2gdWQDI15qH4bfXtxc6rS3+0GQsk5zHbCTGuSXG7zyDG2wVQFUFdyV16la/D4HSJFkkMrhQGkKhdZ8Thdh8hWxRClKUClKUClKUClKUClKUClKUClKUClKUClKUClKUClKUClCajOFcQlnZ3MXLh2EWsESvjOp2U/CvTSD3j1OMgUGv23vHi4ddyRnDrBIVPkdB7306/StzhNtHb2sSLgRxRKAfDCqNz+mc1gs7pbuGWKVQrjVDPHnOMjwz1VkIZT5MPHNQ/BrhzwzlsrSPATbShRl2EUnKcgHqTENXrmgsHFONRW8Jnkb7MaMsN/jZVB+WWB+VR0kfK4kjDZLmBlfyLwspjPzKSSD5KPKtKexWaGCxeQxTCEORpDjSFMJU5OCRq2PmoO+K2+0ccLRLbaObOVPIXYuhUaRKW/YCnHf28hknBDT7aWpkaM/ZhU3Lzy8uKP8ANHscyHprx3RnBDHIi7TjcipptLmKVV/ZtbCSWIZ3OXE2kknO5bJ3NT3aO0ndk5QtpSoy8UqAyH1jLHHXwIAP4hVegjErN/YEMkfxG2c215HnpqRiu3UgiRlONs0Ex2W7U3c0hiu7GWI7lJghELAfiDbofIEnNWyqBZ9tWt30yyNLCPiE0fKvoR+JkIAnQDctGMgb4NXyGZXUMrBlYAgg5BB3BBHUUHulKUClKUClKUClKUClKUClKUClKUClKUClKUClKUCoG67VgyNFawyXUiHD6MLEh/C8jkLq81XUR5VOP02rnnYmGdovdnvmt5oSVeBYY1k6kmQGQOXD7vrAwcmgsP8A41xFd34ahTxEV0rSfRXjRT8tVex29sRC0skwi0NodJAVmV/wGPGvV5AA58M1o8X7OcQ1Q+7cQmK8wc/mcrIj8eXphxq69fSq7fWPL4vGVvYZrjkMI+fFG7hkYHQ3J0EMVJ0t1wGFBOxdrLLnG6aK7hynLaV7eVYWUHKl8KRsc4YgYBO+KkuxBDwSTg5W5nlmT9wtojP1RFb61GcI9oMpiWS+sJ7ZGyDJpLxjBwTIAOYg9WXHr41vdnLyGOS4jhdDbaUuYihBRVlMgkC420h42bHhrNBnuOESC9NySDGqDAUEynQko0AYxgmQtnOSQoxtmtLsxfF7ebiBhfmzLqMZGk6Ig3LVMnfYnvHGo74AxWv2n7SluGqwJja5bldQrIMtzcazjUI0cbn4sVCcDkVrZFkub2aWSMMYLUkrAkijQjE7KdBGzt47ACgz8Q7QW1+wiuF5YbS9rcgFWiLEponGdUbCQFTvpOV3UlTUe/ErmFtM75lgflwzscvFIQGWC6O2u3nGNEh3yRnDLkWjhPC7GWZtUUsczW3IaGddJkjXSC2Phc4VFLKTsFzjatPs1weRry7iuY2eFII7cu42nAeR4yc/EwhdFY+YzQWe3EHEbSN5IleKZFcK4BxqGfoR0yPKt3h3D47eJIol0xxqFRck4A6DfevPCeFx20KQxAiONQqgnJAHqdzW3QKUpQKUpQKUpQKUpQKUpQKUpQKUpQKUpQK0uKcagtlBmkVNRwoO7MfJFGWY+igmtDjfGJBIttahWuHXUzN93AmccyTHUkghU/aIPQAms3B+zcUB5hLSzsMPPJ3pW9AeiL+RcCg1xxa7m+4teWvhJcnTn1EaZf6MUNef9n7mTee/lx+GBEiT5ZIeT/UDVgpQV5+wdm33iyynzlnlc/6nrA/sy4YTq90TV4HU+f1DZq0UoKbP2QYjTyFZfJr65Mf1Qgg/KsF37LoZIHGI1uCVaN0TlpEYzqRYwpyFznUc6myTnIGLzSgpPBuL3oPILxmYZ+xuspLgeMckYKzJ5MEB/FvW52d7MJBJcmXlc673kjhBEaIAVAHicksS5xkk7bVYOI8LhuF0zRpIoOQGAOD5jyPqKxwcNjhAES8sFstpUd7APxkgn6nfYDNBT+1nZpj7hbQtqUyzB3kw7APFJzJMYClgGfGRgMV2o3Efd2ay4coiS2AB0wtK8khGdA3CjA0l5Hbq2NsZqe4RxtPd2nkKxIjSc0lcdWBR+7t3kZW6EnUPGsVr2rsUBWASOzMWKRwSszM51MT3cDJOckgUHjjjSvHYSGMpN7xAWUblNalZlJHhoLg1aKrd1xJe9LMygqrLFCGDOCwwS2P2j0x4Ampvhmvkx8z49C6s9c43z60GzSlKBSou74+iuY41aaQdVQZx+8egrybu7ILGKGNRudchJA8c6Vx/OpViWpVQ/wBuZO8yWslzEudUtuCY+7s2jVgvgg/BqG1b/D+I++SwTRhuRyi6t0DF8AdNjtvSkWClKVUKUpQKUpQKUpQKUpQKUpQV3sV9pHNcN8c9xNq9BFI0Ea/IJGNvMt51YqqHvZ4XcSc3PuVxIZFl8LeSQ99Zfwxs3eD9AWIPXNWS84rDDEZpJFWIAHXnu4OAOnnkUG3StBeOQGISmQLGejNlc/IPgnPh5+FeG7QQjAyxdt1jCnmkeej4gPVgBQSVKiLDtCJ5NEMbMqkiWTpEhHVFbpI4Ox0ZUb5boDg4h2jjixHK+u4JyIbcFpThsqCo3AIwCW0r13AoJ6oS/wC0JMhgtE50wOHPSGHPjM3n48tcsdugOa1TYXl59+xtYP7mJ8zuP8WVdlH5Y9/z1PWNhHCgjiRUReiqMAf/AH6+NBAcE1l7qCaVzPGytzR3SY5BqjZAcqoDK6adx3N85qYkTmju5KSxkFw+MDB0lR0ydZOdugz0AqP7QfYTQXY+FTyZ/wDhykBWP7kug+is9S0gOV1At3+7pGNOxALb743GfUbUEZF2fjjh5MhkmWQMkmQMMWAGpgoGnAQKMYAyPHeoq3Sec+4zSyKYN5ZFcpJPHuICrKdQLEHWR+1GR+1VqSMB2IBywGTnbbIwBnbb08ageO8HkdI3hYR3MIGoRndkc/bRjUP2sEqSPiUetBk4FrSR4boK0sW8c5C5mj8GY+Dr8LdB0I+LawVVOLymezlXWOdHGzxvjZ1IIDEeR+Fl8Dn0qX7OcZW5hDaSjodEsbfFG641Kf5EHxBB8aCRmlCKWY4VQST5AdarXHuOTMywW8ExZxqdhoVlTONtbrhj0GcVZ2UEEEZB2IPSqRw5ri1ea4SM3Fs8jKUXe4iWM6RywfvE2Pc+IeGrpU1cSlhxEwIEXh90g8SBExPqSkpJP0qJ7V8Sa50xESQw4EjmW0kZXeORGSOTAxyzg6uuR4+ds4fxKG7h1wya422ypIIPiDjDKw8QcEVrvbSAkQXOWXqkoEijPTJGJBnzLH5VUQ/ZO4RnYW7xrG2WkhVg6IzZy9uy7qC25jdV3OcLk6s/C+AXtnCkUFxBIkYwqywlWO5O7xv4k9dJqvdpJ53uE97tZ1hCFWe3gjn0tnZ0kKNKFIyNOhWXAOTnaY7OxTGLFnxJJ41JA94iMkqbk6ZCro2R+YZoJSy7SkSLDdRG3mfZMtqhlI8IXwMnG+hgrehqcquvYT3SSW1/FGyOMpLCSF26HDnVHIpwwILD1BGK17LjVzZoI76GWQJsLqFeYrgdGlRPtEbGM4UrnJzigtVK0uFcZguk1wSpIvQlTnB8mHUH0ODW7QKUpQKUpQKUpQKUpQeXQEEEAg7EHoc9Qar3+xEUZLWks1oTuVhb7EnzMUgaP9AKsdKCo/7P8QjlMsctjK56ySWpSY4AHeeN99gBsBWSz4XxJNWk8Ph1ks5SCRixJ3Ld9Mn1NWqlBAHs1LIMXN5NIvikeIIz6fZ/aY/jqT4ZweC2TRBEka9SFGMnzY9SfU71tO4AJJAA6k9B86pFx7VIGdltuRIqkgyS3cUCEjroDZdh66QD4E0F5pVQ4f27d9za8xR1a1uIrnHqVQq5/hUn0qwcK47BcgmGVXK7MvR0Pk6thlPoQKDZvLRZY3jcZR1KsPMMMEfoaq9h2jgtk5V7cBJrY6BqYhplIxFIEU5k1IRnY4cNVuqpdpr5GuArkCC0j95um8SFyYI/kWRpCPHQo8aDPF23sw7I8sykHWebBIgVWJAyWjACbHBbyO+1TVvdBsyLy2iKgrIjamfrthVxgeBDHOTsPGp8N7Rw2YDXYl97vVa4ZUid20gdyJdIP3aYXHgck/FmqX2FlktJZJo722SF3ZjYyS4l0sxIADYCyhcdM5IweuwX7tbaNFFKUwoZXMZPRJGHeRvySfyb6ViS+GlOJW6tjSI72LHfxH3SSP72E5/eTI37tTfaGNZLOYEFkkiYnPkV9dx4fWqZZcaawuwsxZ3kKxzqqlnmGn+z3cSKCWOleVKF8VB8BmK6TFKGUMpBUgEEHIIO4I9MVH9nVxbr83z8+Y2f51o8MvJB9xbyGFhlVkXlGM53XD97T44xt/TXtuEXUjyJJdGGIOWEcAw5Eh15aVwTjUWHcC9DvVFe7WQcviRFvDI000CnlRO0aTkyMrPdMvwpGqjfYtrxnwqV4ZwviUUf2qwkdRHaycrHouqPvH1ZxmpmDsZZoxfk6pDgM7szyNjpqZ2JPyzUpb2McfwKF+VERPAe0EMjGHXKsw6w3ACzD1Ax31/MpYeteO0fY6K6PNRmgugMJcRnEgx0D4+NPyn6YqQ4xwKG6TTMmcHKMDh0bwaNhureoqN4TfzW8otbttZbPu9wQBzgNykmNhMo322YDI3DABFcKv7mJ1t7q6aKc7JzkR4J/WCRVjJP5G7w8iN6sBlvl/3dvKPMO8R/Qo4/1Ct7iHDoriMxzRrIjdVYZH/f1qDS2ubA9xpLm0/ActcQDzjPWVB+E98eBbpQYhwWaS8huVgW2dSRM6yBjMmk4RlVcN3iCGbBXBx1q1Vgsr6OZA8Th0boQcj1+oOxHUVo8f4w8AiWKMSSzScuNS2hM6Wcl2wcAKjHYEk4A60ErSq4/F+Ixjv2CS+fIuQT9FlRP61kt+29qSFmL2r/AILlTEfozdxv4WNBP0qKk7VWYOn3iJm/CjB3/wAqZP8AKsUvbKzT45eX6ujoP1dQKCapWtY8ShnXVDLHIvmjhh+qk1s0ClKUClKUClfhNQR7XxOSLeKa5wSNUKZjyPASOVjP0Y0FUisZuJXE4dc8qZ0Zp11wwhW7iW0OdEjlNLmV8gahgHpWftDFZcNVPeL+5Qt8KoI98dSESHSB9MVl4jZSvI862N/blsGUwXMSu+BgMYxIyswA6/F86xQ+zrhnEUE5kuJycqXeZjICpwVcN8LKdtOBjyoqEsO1HDLh9PvEDtnum7tFjb+GWEIFPqRVyi7LpP3mLJIv3cscuuVM/wB3LgOy9O7KGHp0xRuB9h+Dpd3AuJFQQuUS3nm0sQuMyvq0llY7qBtjGck4E9d33BYlJtLQzlOrWETd35yw6VH+agsKcbns2CX2GiOy3aLhPQXKj7s/nHcP5elV+ILdy3SFgUn4jFGxByGjhtY5woI6hihHyc1+cF9p3D1OmS6uYx00XSdPTWFJ/wAxPzqeg4Zw64glFrJColcS64HXKSKBpkXBwrDSPQ75G5yRv9pez3vUa6G5c8La4JQMmNx5+asO6y+INaPCu0iztyLiFIr1MaoZDswBGZIGIOtMZIxuDscda5xc+3W7jYx+7wOUJUuGbS5U41DBxg4z9aj5/a5LeSRJPZ2p+0XS2H1ocjvI2sFT8qK7Tx4/2adu992y48PmM/8A7AqM4/2XF2sed5oe8jNqVHVyQ0TtHggEAbjcEK2/Q1PiXbK4jtphkONDYD7np5jc/WtCx9tzsgh915Uuyqw1SYHTux4Ds3TAzg53IxvBfLfhVrYxJGzya3J5a852lY9dKd7LYG2cAbZNTHDraQIpkJ17g5wTpJyqsRsSBjfzzVV4Dw6+fMgiS3Zx3prr7a8cdRlEKxxD/DBwPKrCtlOijmXUr+bJHGP9IQn9M1UTFKjIrZ2GY7tm+aow+uFB/nXqO9kjkVJtJDnCOuQCQM6WBzgkAkYJ6Ggka0eM8KW5haNiVOxRx8Ubqco6fmVsH/vW9UdJxJfeI4xIp1K+VBBII0kE+PQMKDH2b4o88OZQFmjZo5lHQOhwSPRhhx6MKlar1sOVxOVR8NxAkpHk8Tcpj9UeMfwCrBmghb3swDIZreV7aZt3KYMch85Y27rHG2oYb1qB7RG65TJfW5miUh0uLIkTRsm6vy3OQfVSw33GM1uXct5BcvquRy5WzBzYwYASMcl2QKyNn4WJIYEDBIwZWLtCEIS6Q27scKWOYXPgEkGBk+CtpY+VBWOB9s7lXETwzXavGJIJFWKORhnDBsyCFyBg6o28d1FWM9p7Vw6TBoysZkeOaMqQinDN3hpYAnqpIr3J2dTmEphY5DqkQbYcbrLER8D56467HqDqrftJsYYLaad5LoGVBDIsJUiXIIGsOrKm2csAP1NBbeCtamMm05JjLHJh06MjrnRtmt8ivljs/wBprrh03Ot9aKTujglHHgr7AE48Rg+WK7j2R9rNne6UduROdtDnusf8Nuh+RwfSgmeIdibSVi6x8mbwmgPKlH1TGr5MCK1o+C8Qb7KW9HJG/OjQJdP5I+QUXHi6gE7bLvVnry65BHmPA4P0I6UFOvr9+GTwCS7kmt5i6ssq65YyqF9aGNQxXICkEHGoHIq0cL4tDcxiSCRZEJI1KcjI6g+RHkd6ibe2MDM8VgxcjBczKzkdcFnYtjPhmoThPH47K6uxeILZ52jlVVIeMqU5eQVA7+qNtW3ivXrQXylKUEBx6/leUWcKx6pY2d3lyUWPIRtKqQXYlsYyoHiegMfF2Wgijjhur6aRUQKqNOIVIUYGVi0Fun7RPSpvjnZ9LoISzxyxkmKWM4kjJGDjOQQR1VgQfEVU7Phd3xSB47qSE2utkWVYQLiYRuV1YLFIu8pwQCds4FBn4Hb2JPO4bKkUiMySRtISkgBwVlBZvEZWRc/xDIqVu+DSxym6sinMkA50DN9jORtkMB3JANteCCMBh0Ig+O8JsLEqz2b3UrAIklx34gT8CvJKSka58h47Ak4qXsOK+4oEu7eK3U/723X+yZP48AGM+rjScfF4ANiy49a3TcqeLlTjrDcIA/zjJyrj1Qmp6KJVGFAUDoAMD9BWvNbQ3MYDLHLG24yAyn1HUfUVCXvZi0iXL3NxDH5e+ypGPQZk2HpQT91DGR9oqEeOoDH86qHETwMvpMFtNJ+GCASyfJuSpI+TYqLuOK9nIGy8kc7D8TSXP/NrWvEvtv4bCumCGVgOgWNUX6ZI/pQb54PbbGLs9rHmyWyf6ZHz+oFa11apLKtlBwuOzlddbzGO3JiiB0sycot3ye6ucbkn9k1VOMe3y4fa2t44h+JyXb6AaVH866D7NY5nthdXLB57vvs3QhF7sKqAMaQuW+b+tFQvBfZ3BJJdKJZY7eKflrGhwW0wxai0hy+NRbYEb589p08S4PwpT34Im8cHXO3zxqkP1riHHLa+mu7lAJcc+UlC+lRqkY9GIG4xv417sPZpdSHvSWsI8ddzHn9Iy386C/8AHfb7GuVs7dnP45TpX6KuWP1K1Tbr2qXNx/5mW4Vfw20iRL9cxlj9WqSHsstbeJ5rq/WUIM8q2wZHPgqliepwPh/SrH2V7JxQozwR2U9wQWMEmXeJScDRIc6yPE6QGJwGUdQqEPtFiVFQe9hVGF0vAG8935Jc7+JNex7UUQ6kguncbBpb6RsDx0hUAH0xXTouxwuED44fhvBeHqQMdQeY5bIOQQQCDnYV+N7PQAcQcMc4ONVlo38M6JCD8sChXPLf2uxYPPtZJG8F94YJ9SxYn9B8qneG+2+wiXaxljbxCaCD/ESCfqKsPC/Z7IqYka3VyO8Y7W3MZz1wphVh8izfWth/ZFw0w8sw945JlB0y5PiNOFH7oGkeVIVzHiftluGupJ4IkQtGsUevvmNQSzEYwpZmIJznGlR6mmXHGbq4lLNNLJI5ycM2SfQL/QDFdXm9ldlan+1wyNDnAuYpHAXy94jydA/xFyvmFq38L9m1pAuLea6jU7/Z3DKDkdcr128aDlHD/ZhxmeLVkorj4JZmViPzLg4+R39KvHZqPi9jE0fEIUurNVOohxJKigb4BGZFA/ZO+BtnYG3J2aij63d1/FdyH+rV4ueF8PP30okHlNcs6fVXkK/yoK5xjg93DoueFXhIdfs7aSUyQSKQGHu+s4U6RkL5ZwQK53fcf4+Q1w0lyF1FW5eNMZBwVdEzoI8nAPz612247T2MUelbi3woAVFmjXAGBtvgYH9Nqqs3F11rLZs894JAoESM8csWvGi4k0hDhcsHJ1J033LBTYL3tDc2pElu1zbyggiWJMkeYwVceYbHXpVHvuyt7AMy2k6DzaNsfrjFfWFMUHzR2b9q19ZAIsqyxjokveA9FOQw+WcelXrg3/8AQMbyIlzbrGhOGkWXVp9dJXOM9d+nnXVTw6L+6j/yD/4r2LOP8C/5RQVa67ZhpCIjKIuYkImESywF30ad0cOAeYmGPdOetRiNHDd3A4o6yylYjE4TEfKzJpVUGSrB+ZqyTnK7+AnuJdh4WU+7YtZCyPmNRy2eNxIjSR7K3eHXZsZGa92XZQtI8146zyuFUaU0RoqaiFQaiersSxO+3lRFhpSlAqtz9mpoZGksZxFrYs8Mql7dmPVlwQ0ZJyTpOCfCrJSgq3EYeI3EMkD29oqyoyNJz3cAMCCQhhGevQt9asVpaiONI85CKFyepwAN/wBKz0oK1e9hosMbOWSykbfVAcRk/miP2Z+gB9a5F2u9mXGDIXkLXo8HD6mHpocgr8lBFfQVKD574D7E7+4GqbRbL+fvSH+Fen1I+VXPh3sCtF++uJpD+XSi/wBGP866jSg5x2g9l3DrWxuZYrbXLHDIya3djqVCQcZ86tNhEsAhKqphFvHGrqupyFBI6b6AoyMdS3yqdIz1qDHY6Bdo3uIl8EjuJVjH7qhtKj0AAoJNrWGYK5RJAQCpKg7EZGMjyr1HYRL8MaD5IB/QVFr2Ph8ZLpv3ruf/AKSV5PYexPxQa/33d/8AnY0ErLdwx/E8afNgv9arHHOPQSvZmKRDde8IERXV30sdM4bQT3OVqY+GVXxAqTk7DcPKMnuduAwIzyl1DIxsSMg+tR9pPNZLHz7SALqjheWFhrJd1jR9HLXCliuQGJGehxQWlYsMSDsfDAxnz6Zz4VH8Z7UWto0a3EyxtKcICCS3QbBQT1IGfWpSvnH2w8SZ+LSjUfsRGiYPTChzjyOtj/Kg+ioLhZFDIwZWGQQcgjzBFQ3Ee21nBOYZZdLIFLnSdEYf4OY2MLn19M4yK537KO2uCVmkGiQgMMsTHKTtI2onCy5ALEgczwGrNRXtu4RJb3yXaEgTKBqHg8Y0kfVNP6GiuudpJbhrV2s9EjFGwM/FqQhTGc6cgkHB2OMZGc1E8B7G8LkgQxwLIqgL3yxZSowVdXPdYEYKkDHlXPfZx2xlMghgeOJ2P3Eh020nXPJIUskh9SQfI10UEuHvbVeTcISt1BIQEkMY3SUjYOFwUlHgVzlTsRJJ2J4eP/RW/wBYlP8AUVmi7K2S/DaW6/KFB/Ra2+FcRW4gimTOiVFdcjBw4DDPrg1tUGKK1RRhUUD0AH9Ky0pQKUpQKUpQKUpQKUpQKUpQKUpQKUpQKUpQKUpQKUpQKge2b4gj9bm1H63MVT1QHbiJjaFlBPKlgmIAJOmGeOR8Abnuq2woJ+vmX2qRleLXWR1ZSPkY0I/lX0ra3SSoHjZXRhlWU5UjzBFQPaP2f2N+6yXEWXUY1K7KSB4NpIz9elBwH2e3ei+QMRypAyTqckPGw7yhVyzMdtIAJyBXaJezEvEeDLBchlnAYxGT7xSjuIGk8dRj0hvHvN41ZOCdnbS1BFtBHHjYlQNX8R+I/U1K0HzXwf2XcTe4CchoijAmR9o1weqkHvfw5+ldbueDYeOw5jSvdM1xfSHYtGmlSoA2VXYRxBR0QN41earEyC14kZ5N0ukjhSQ9InQuRGfISagQfxLjxWgsqIFAAAAAwAOgx0xXqlKBSlKBSlKBSlKBSlKBSlKBSlKBSlKBSlKBSlKBSlKBSlKBSlKCHuuylu7F1V4nY5ZoZHiLHzblkBj6kGsQ7NSL93fXa/vNHIP/AHY2P86naUFU4j2avmw8V6nNX4XeDDfusY3VWU+Ksp8xg71McC4m8yusqKk0L8uUKcpnSrhkJ30srqRncbjwqTquLLyOKMp2S7iUqfDmQZDD5mJlPyjNBX+0fan3Li4juWJs7yBU3J0xsGdS3oDqAYjzB8K/Ye1Kw3D8L4mAyOMQTP8ADNG/wLKfxj4dfiR4HBO97S+wB4pHFokWOSJjgsCVKuBqBxv1CkfXzrF2i9mKXllbQSTET2yKqz6c6sKFcMpO4OAeuQQPXITvDLtoJFtZmLZB93kbrIqjdHP96o6n9od7qGxOVSrPhpluILTmO8PDRG0jt8cs2g8pc/hVDrOOupR51daBSlKBSlKBSlKBSlKBSlKBSlKBSlKBSlKBSlKBSlKBSlKBSlKBSlKBWnxXhSXEZR8jcMrKcOjKcq6HwYHof+hIpSgqXEP/ABGzEzFhcK4Uo8YVHEkeMc1HYLpdVVGMZ8MhRk1ocQ7dxyc1VEgLxpLGpxlJ4myEPewQWWPcHGzedKUVa+z8bySy3TKYxMsSpGSCwWMMdT6SRqLOw6nuqvngTtKUQpSlApSlApSlApSlB//Z"/>
          <p:cNvSpPr>
            <a:spLocks noChangeAspect="1" noChangeArrowheads="1"/>
          </p:cNvSpPr>
          <p:nvPr/>
        </p:nvSpPr>
        <p:spPr bwMode="auto">
          <a:xfrm>
            <a:off x="63500" y="-914400"/>
            <a:ext cx="2409825" cy="18954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images.clipartof.com/thumbnails/1045868-Royalty-Free-RF-Clip-Art-Illustration-Of-A-Cartoon-Chained-Businessman-By-A-Comput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570"/>
          <a:stretch/>
        </p:blipFill>
        <p:spPr bwMode="auto">
          <a:xfrm>
            <a:off x="7459854" y="4648200"/>
            <a:ext cx="1234692" cy="1517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artoon Wind-Up Businesswoman">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905000"/>
            <a:ext cx="1371600" cy="1447800"/>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304800"/>
            <a:ext cx="8714153" cy="1447800"/>
          </a:xfrm>
        </p:spPr>
        <p:txBody>
          <a:bodyPr>
            <a:normAutofit/>
          </a:bodyPr>
          <a:lstStyle/>
          <a:p>
            <a:pPr algn="ctr"/>
            <a:r>
              <a:rPr lang="en-US" sz="3800" b="1" dirty="0" smtClean="0">
                <a:solidFill>
                  <a:srgbClr val="216523"/>
                </a:solidFill>
                <a:latin typeface="Arial Black" pitchFamily="34" charset="0"/>
              </a:rPr>
              <a:t>Themes-Challenges</a:t>
            </a:r>
          </a:p>
        </p:txBody>
      </p:sp>
      <p:sp>
        <p:nvSpPr>
          <p:cNvPr id="3" name="Content Placeholder 2"/>
          <p:cNvSpPr>
            <a:spLocks noGrp="1"/>
          </p:cNvSpPr>
          <p:nvPr>
            <p:ph idx="1"/>
          </p:nvPr>
        </p:nvSpPr>
        <p:spPr>
          <a:xfrm>
            <a:off x="685800" y="1600200"/>
            <a:ext cx="7772400" cy="4800600"/>
          </a:xfrm>
        </p:spPr>
        <p:txBody>
          <a:bodyPr/>
          <a:lstStyle/>
          <a:p>
            <a:pPr>
              <a:defRPr/>
            </a:pPr>
            <a:r>
              <a:rPr lang="en-US" sz="3200" b="1" dirty="0" smtClean="0">
                <a:solidFill>
                  <a:schemeClr val="tx1"/>
                </a:solidFill>
                <a:latin typeface="Times New Roman" pitchFamily="18" charset="0"/>
                <a:cs typeface="Times New Roman" pitchFamily="18" charset="0"/>
              </a:rPr>
              <a:t>Challenges for Chairs</a:t>
            </a:r>
          </a:p>
          <a:p>
            <a:pPr lvl="1">
              <a:defRPr/>
            </a:pPr>
            <a:r>
              <a:rPr lang="en-US" sz="2600" b="1" dirty="0" smtClean="0">
                <a:solidFill>
                  <a:schemeClr val="tx1"/>
                </a:solidFill>
                <a:latin typeface="Times New Roman" pitchFamily="18" charset="0"/>
                <a:cs typeface="Times New Roman" pitchFamily="18" charset="0"/>
              </a:rPr>
              <a:t>Time:  Goes to early career faculty</a:t>
            </a:r>
          </a:p>
          <a:p>
            <a:pPr lvl="1">
              <a:defRPr/>
            </a:pPr>
            <a:r>
              <a:rPr lang="en-US" sz="2600" b="1" dirty="0" smtClean="0">
                <a:solidFill>
                  <a:schemeClr val="tx1"/>
                </a:solidFill>
                <a:latin typeface="Times New Roman" pitchFamily="18" charset="0"/>
                <a:cs typeface="Times New Roman" pitchFamily="18" charset="0"/>
              </a:rPr>
              <a:t>Budget: Few discretionary dollars </a:t>
            </a:r>
          </a:p>
          <a:p>
            <a:pPr lvl="1">
              <a:defRPr/>
            </a:pPr>
            <a:r>
              <a:rPr lang="en-US" sz="2600" b="1" dirty="0" smtClean="0">
                <a:solidFill>
                  <a:schemeClr val="tx1"/>
                </a:solidFill>
                <a:latin typeface="Times New Roman" pitchFamily="18" charset="0"/>
                <a:cs typeface="Times New Roman" pitchFamily="18" charset="0"/>
              </a:rPr>
              <a:t>Understanding needs of mid-career faculty</a:t>
            </a:r>
          </a:p>
          <a:p>
            <a:pPr lvl="1">
              <a:defRPr/>
            </a:pPr>
            <a:r>
              <a:rPr lang="en-US" sz="2600" b="1" dirty="0" smtClean="0">
                <a:solidFill>
                  <a:schemeClr val="tx1"/>
                </a:solidFill>
                <a:latin typeface="Times New Roman" pitchFamily="18" charset="0"/>
                <a:cs typeface="Times New Roman" pitchFamily="18" charset="0"/>
              </a:rPr>
              <a:t>Lack of training in personnel and HR issues</a:t>
            </a:r>
          </a:p>
          <a:p>
            <a:pPr lvl="1">
              <a:defRPr/>
            </a:pPr>
            <a:r>
              <a:rPr lang="en-US" sz="2600" b="1" dirty="0" smtClean="0">
                <a:solidFill>
                  <a:schemeClr val="tx1"/>
                </a:solidFill>
                <a:latin typeface="Times New Roman" pitchFamily="18" charset="0"/>
                <a:cs typeface="Times New Roman" pitchFamily="18" charset="0"/>
              </a:rPr>
              <a:t>Lack of clarity and info about what support and options are available for career development</a:t>
            </a:r>
          </a:p>
          <a:p>
            <a:pPr lvl="1">
              <a:defRPr/>
            </a:pPr>
            <a:r>
              <a:rPr lang="en-US" sz="2600" b="1" dirty="0" smtClean="0">
                <a:solidFill>
                  <a:schemeClr val="tx1"/>
                </a:solidFill>
                <a:latin typeface="Times New Roman" pitchFamily="18" charset="0"/>
                <a:cs typeface="Times New Roman" pitchFamily="18" charset="0"/>
              </a:rPr>
              <a:t>Lack of flexibility in promotion system</a:t>
            </a:r>
          </a:p>
          <a:p>
            <a:pPr lvl="1">
              <a:defRPr/>
            </a:pPr>
            <a:r>
              <a:rPr lang="en-US" sz="2600" b="1" dirty="0" smtClean="0">
                <a:solidFill>
                  <a:schemeClr val="tx1"/>
                </a:solidFill>
                <a:latin typeface="Times New Roman" pitchFamily="18" charset="0"/>
                <a:cs typeface="Times New Roman" pitchFamily="18" charset="0"/>
              </a:rPr>
              <a:t>Motivating later mid-career faculty (6-20)</a:t>
            </a:r>
          </a:p>
          <a:p>
            <a:pPr lvl="1">
              <a:defRPr/>
            </a:pPr>
            <a:endParaRPr lang="en-US"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17</a:t>
            </a:fld>
            <a:endParaRPr lang="en-US" dirty="0"/>
          </a:p>
        </p:txBody>
      </p:sp>
      <p:pic>
        <p:nvPicPr>
          <p:cNvPr id="6" name="Picture 5" descr="C:\Users\stechsc8\AppData\Local\Microsoft\Windows\Temporary Internet Files\Content.IE5\XPARFW4V\MM900178101[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447800"/>
            <a:ext cx="1143000" cy="1371600"/>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76200"/>
            <a:ext cx="7772400" cy="2133600"/>
          </a:xfrm>
        </p:spPr>
        <p:txBody>
          <a:bodyPr>
            <a:normAutofit/>
          </a:bodyPr>
          <a:lstStyle/>
          <a:p>
            <a:pPr algn="ctr"/>
            <a:r>
              <a:rPr lang="en-US" sz="3800" b="1" dirty="0" smtClean="0">
                <a:solidFill>
                  <a:srgbClr val="216523"/>
                </a:solidFill>
                <a:latin typeface="Arial Black" pitchFamily="34" charset="0"/>
              </a:rPr>
              <a:t>Themes</a:t>
            </a:r>
          </a:p>
        </p:txBody>
      </p:sp>
      <p:sp>
        <p:nvSpPr>
          <p:cNvPr id="3" name="Content Placeholder 2"/>
          <p:cNvSpPr>
            <a:spLocks noGrp="1"/>
          </p:cNvSpPr>
          <p:nvPr>
            <p:ph idx="1"/>
          </p:nvPr>
        </p:nvSpPr>
        <p:spPr>
          <a:xfrm>
            <a:off x="533400" y="1371600"/>
            <a:ext cx="8153400" cy="5181600"/>
          </a:xfrm>
        </p:spPr>
        <p:txBody>
          <a:bodyPr/>
          <a:lstStyle/>
          <a:p>
            <a:pPr>
              <a:defRPr/>
            </a:pPr>
            <a:r>
              <a:rPr lang="en-US" sz="2800" b="1" dirty="0" smtClean="0">
                <a:solidFill>
                  <a:schemeClr val="tx1"/>
                </a:solidFill>
                <a:latin typeface="Times New Roman" pitchFamily="18" charset="0"/>
                <a:cs typeface="Times New Roman" pitchFamily="18" charset="0"/>
              </a:rPr>
              <a:t>Special Challenges Related to Gender, Race, Ethnicity, Sexual Orientation, Age</a:t>
            </a:r>
          </a:p>
          <a:p>
            <a:pPr lvl="1">
              <a:defRPr/>
            </a:pPr>
            <a:r>
              <a:rPr lang="en-US" b="1" dirty="0" smtClean="0">
                <a:solidFill>
                  <a:schemeClr val="tx1"/>
                </a:solidFill>
                <a:latin typeface="Times New Roman" pitchFamily="18" charset="0"/>
                <a:cs typeface="Times New Roman" pitchFamily="18" charset="0"/>
              </a:rPr>
              <a:t>Women and faculty of color continue to have challenges in mid-career</a:t>
            </a:r>
          </a:p>
          <a:p>
            <a:pPr lvl="2">
              <a:defRPr/>
            </a:pPr>
            <a:r>
              <a:rPr lang="en-US" sz="2200" b="1" dirty="0" smtClean="0">
                <a:solidFill>
                  <a:schemeClr val="tx1"/>
                </a:solidFill>
                <a:latin typeface="Times New Roman" pitchFamily="18" charset="0"/>
                <a:cs typeface="Times New Roman" pitchFamily="18" charset="0"/>
              </a:rPr>
              <a:t>Higher service demands</a:t>
            </a:r>
          </a:p>
          <a:p>
            <a:pPr lvl="2">
              <a:defRPr/>
            </a:pPr>
            <a:r>
              <a:rPr lang="en-US" sz="2200" b="1" dirty="0" smtClean="0">
                <a:solidFill>
                  <a:schemeClr val="tx1"/>
                </a:solidFill>
                <a:latin typeface="Times New Roman" pitchFamily="18" charset="0"/>
                <a:cs typeface="Times New Roman" pitchFamily="18" charset="0"/>
              </a:rPr>
              <a:t>Less access to information</a:t>
            </a:r>
          </a:p>
          <a:p>
            <a:pPr lvl="1">
              <a:defRPr/>
            </a:pPr>
            <a:r>
              <a:rPr lang="en-US" b="1" dirty="0" smtClean="0">
                <a:solidFill>
                  <a:schemeClr val="tx1"/>
                </a:solidFill>
                <a:latin typeface="Times New Roman" pitchFamily="18" charset="0"/>
                <a:cs typeface="Times New Roman" pitchFamily="18" charset="0"/>
              </a:rPr>
              <a:t>Women have challenges with child-bearing (1-5) and aging parents (6-20)</a:t>
            </a:r>
          </a:p>
          <a:p>
            <a:pPr lvl="1">
              <a:defRPr/>
            </a:pPr>
            <a:r>
              <a:rPr lang="en-US" b="1" dirty="0" smtClean="0">
                <a:solidFill>
                  <a:schemeClr val="tx1"/>
                </a:solidFill>
                <a:latin typeface="Times New Roman" pitchFamily="18" charset="0"/>
                <a:cs typeface="Times New Roman" pitchFamily="18" charset="0"/>
              </a:rPr>
              <a:t>Men and women have challenges with child-rearing </a:t>
            </a:r>
          </a:p>
          <a:p>
            <a:pPr lvl="1">
              <a:defRPr/>
            </a:pPr>
            <a:r>
              <a:rPr lang="en-US" b="1" dirty="0" smtClean="0">
                <a:solidFill>
                  <a:schemeClr val="tx1"/>
                </a:solidFill>
                <a:latin typeface="Times New Roman" pitchFamily="18" charset="0"/>
                <a:cs typeface="Times New Roman" pitchFamily="18" charset="0"/>
              </a:rPr>
              <a:t>Cultural conflict for some international faculty to lead committees with elders from their culture (sciences)  </a:t>
            </a: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18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457200"/>
            <a:ext cx="7772400" cy="1219200"/>
          </a:xfrm>
          <a:prstGeom prst="rect">
            <a:avLst/>
          </a:prstGeom>
        </p:spPr>
        <p:txBody>
          <a:bodyPr>
            <a:normAutofit/>
          </a:bodyPr>
          <a:lstStyle/>
          <a:p>
            <a:r>
              <a:rPr lang="en-US" sz="4200" b="1" dirty="0" smtClean="0">
                <a:solidFill>
                  <a:srgbClr val="216523"/>
                </a:solidFill>
                <a:latin typeface="Arial Black" pitchFamily="34" charset="0"/>
                <a:cs typeface="Times New Roman" pitchFamily="18" charset="0"/>
              </a:rPr>
              <a:t>“Higher Stresses”</a:t>
            </a:r>
          </a:p>
        </p:txBody>
      </p:sp>
      <p:sp>
        <p:nvSpPr>
          <p:cNvPr id="3" name="Content Placeholder 2"/>
          <p:cNvSpPr>
            <a:spLocks noGrp="1"/>
          </p:cNvSpPr>
          <p:nvPr>
            <p:ph idx="4294967295"/>
          </p:nvPr>
        </p:nvSpPr>
        <p:spPr>
          <a:xfrm>
            <a:off x="381000" y="1447800"/>
            <a:ext cx="7924800" cy="4953000"/>
          </a:xfrm>
          <a:prstGeom prst="rect">
            <a:avLst/>
          </a:prstGeom>
        </p:spPr>
        <p:txBody>
          <a:bodyPr/>
          <a:lstStyle/>
          <a:p>
            <a:pPr>
              <a:defRPr/>
            </a:pPr>
            <a:endParaRPr lang="en-US" sz="1800" dirty="0" smtClean="0">
              <a:latin typeface="Times New Roman" pitchFamily="18" charset="0"/>
              <a:cs typeface="Times New Roman" pitchFamily="18" charset="0"/>
            </a:endParaRPr>
          </a:p>
          <a:p>
            <a:pPr>
              <a:defRPr/>
            </a:pPr>
            <a:r>
              <a:rPr lang="en-US" sz="2400" b="1" dirty="0" smtClean="0">
                <a:latin typeface="Times New Roman" pitchFamily="18" charset="0"/>
                <a:cs typeface="Times New Roman" pitchFamily="18" charset="0"/>
              </a:rPr>
              <a:t>“There’s a burnout factor for highly talented women with kids… They’ve gone through so much to get  tenure, they’re just burned, just depleted.”</a:t>
            </a:r>
          </a:p>
          <a:p>
            <a:pPr>
              <a:buFont typeface="Monotype Sorts" pitchFamily="2" charset="2"/>
              <a:buNone/>
              <a:defRPr/>
            </a:pPr>
            <a:endParaRPr lang="en-US" sz="1600" b="1" dirty="0" smtClean="0">
              <a:latin typeface="Times New Roman" pitchFamily="18" charset="0"/>
              <a:cs typeface="Times New Roman" pitchFamily="18" charset="0"/>
            </a:endParaRPr>
          </a:p>
          <a:p>
            <a:pPr>
              <a:defRPr/>
            </a:pPr>
            <a:r>
              <a:rPr lang="en-US" sz="2400" b="1" dirty="0" smtClean="0">
                <a:latin typeface="Times New Roman" pitchFamily="18" charset="0"/>
                <a:cs typeface="Times New Roman" pitchFamily="18" charset="0"/>
              </a:rPr>
              <a:t>“Anyone who is not mainstream has higher stresses.”</a:t>
            </a:r>
          </a:p>
          <a:p>
            <a:pPr>
              <a:buFont typeface="Monotype Sorts" pitchFamily="2" charset="2"/>
              <a:buNone/>
              <a:defRPr/>
            </a:pPr>
            <a:endParaRPr lang="en-US" sz="1600" b="1" dirty="0" smtClean="0">
              <a:latin typeface="Times New Roman" pitchFamily="18" charset="0"/>
              <a:cs typeface="Times New Roman" pitchFamily="18" charset="0"/>
            </a:endParaRPr>
          </a:p>
          <a:p>
            <a:pPr>
              <a:defRPr/>
            </a:pPr>
            <a:r>
              <a:rPr lang="en-US" sz="2400" b="1" dirty="0" smtClean="0">
                <a:latin typeface="Times New Roman" pitchFamily="18" charset="0"/>
                <a:cs typeface="Times New Roman" pitchFamily="18" charset="0"/>
              </a:rPr>
              <a:t>“They (faculty from under-represented groups) are the hardest to protect.” (from service demands)</a:t>
            </a:r>
          </a:p>
        </p:txBody>
      </p:sp>
      <p:sp>
        <p:nvSpPr>
          <p:cNvPr id="4" name="Slide Number Placeholder 3"/>
          <p:cNvSpPr>
            <a:spLocks noGrp="1"/>
          </p:cNvSpPr>
          <p:nvPr>
            <p:ph type="sldNum" sz="quarter" idx="12"/>
          </p:nvPr>
        </p:nvSpPr>
        <p:spPr/>
        <p:txBody>
          <a:bodyPr/>
          <a:lstStyle/>
          <a:p>
            <a:pPr>
              <a:defRPr/>
            </a:pPr>
            <a:fld id="{41848A87-E3AE-4C67-813E-7998CC0C8DB0}" type="slidenum">
              <a:rPr lang="en-US" smtClean="0"/>
              <a:pPr>
                <a:defRPr/>
              </a:pPr>
              <a:t>19</a:t>
            </a:fld>
            <a:endParaRPr lang="en-US" dirty="0"/>
          </a:p>
        </p:txBody>
      </p:sp>
      <p:pic>
        <p:nvPicPr>
          <p:cNvPr id="20484" name="Picture 4" descr="http://l.thumbs.canstockphoto.com/canstock0540561.jpg"/>
          <p:cNvPicPr>
            <a:picLocks noChangeAspect="1" noChangeArrowheads="1"/>
          </p:cNvPicPr>
          <p:nvPr/>
        </p:nvPicPr>
        <p:blipFill>
          <a:blip r:embed="rId3" cstate="print"/>
          <a:srcRect/>
          <a:stretch>
            <a:fillRect/>
          </a:stretch>
        </p:blipFill>
        <p:spPr bwMode="auto">
          <a:xfrm>
            <a:off x="4038600" y="4953000"/>
            <a:ext cx="1757995" cy="1312637"/>
          </a:xfrm>
          <a:prstGeom prst="rect">
            <a:avLst/>
          </a:prstGeom>
          <a:noFill/>
        </p:spPr>
      </p:pic>
      <p:pic>
        <p:nvPicPr>
          <p:cNvPr id="7" name="Picture 2" descr="anguish,communications,emotions,expressions,females,frustrations,gestures,people,photographs,women"/>
          <p:cNvPicPr>
            <a:picLocks noChangeAspect="1" noChangeArrowheads="1"/>
          </p:cNvPicPr>
          <p:nvPr/>
        </p:nvPicPr>
        <p:blipFill>
          <a:blip r:embed="rId4" cstate="print"/>
          <a:srcRect l="8333" r="8333" b="20833"/>
          <a:stretch>
            <a:fillRect/>
          </a:stretch>
        </p:blipFill>
        <p:spPr bwMode="auto">
          <a:xfrm>
            <a:off x="7692188" y="1600200"/>
            <a:ext cx="1443790" cy="13716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457200"/>
          </a:xfrm>
        </p:spPr>
        <p:txBody>
          <a:bodyPr>
            <a:noAutofit/>
          </a:bodyPr>
          <a:lstStyle/>
          <a:p>
            <a:pPr algn="ctr"/>
            <a:r>
              <a:rPr lang="en-US" sz="3400" dirty="0" smtClean="0">
                <a:solidFill>
                  <a:srgbClr val="216523"/>
                </a:solidFill>
                <a:latin typeface="Arial Black" pitchFamily="34" charset="0"/>
              </a:rPr>
              <a:t>Learning Objectives</a:t>
            </a:r>
            <a:endParaRPr lang="en-US" sz="3400" dirty="0">
              <a:solidFill>
                <a:srgbClr val="216523"/>
              </a:solidFill>
              <a:latin typeface="Arial Black" pitchFamily="34" charset="0"/>
            </a:endParaRPr>
          </a:p>
        </p:txBody>
      </p:sp>
      <p:sp>
        <p:nvSpPr>
          <p:cNvPr id="3" name="Content Placeholder 2"/>
          <p:cNvSpPr>
            <a:spLocks noGrp="1"/>
          </p:cNvSpPr>
          <p:nvPr>
            <p:ph idx="1"/>
          </p:nvPr>
        </p:nvSpPr>
        <p:spPr>
          <a:xfrm>
            <a:off x="304800" y="1295400"/>
            <a:ext cx="8534400" cy="3761695"/>
          </a:xfrm>
        </p:spPr>
        <p:txBody>
          <a:bodyPr/>
          <a:lstStyle/>
          <a:p>
            <a:r>
              <a:rPr lang="en-US" sz="2600" b="1" dirty="0" smtClean="0">
                <a:solidFill>
                  <a:schemeClr val="tx1"/>
                </a:solidFill>
                <a:latin typeface="Times New Roman" pitchFamily="18" charset="0"/>
                <a:cs typeface="Times New Roman" pitchFamily="18" charset="0"/>
              </a:rPr>
              <a:t>At the close of this session, participants will be able to identify:</a:t>
            </a:r>
          </a:p>
          <a:p>
            <a:pPr lvl="1">
              <a:buFont typeface="Wingdings" pitchFamily="2" charset="2"/>
              <a:buChar char="§"/>
            </a:pPr>
            <a:r>
              <a:rPr lang="en-US" sz="2600" b="1" dirty="0" smtClean="0">
                <a:solidFill>
                  <a:schemeClr val="tx1"/>
                </a:solidFill>
                <a:latin typeface="Times New Roman" pitchFamily="18" charset="0"/>
                <a:cs typeface="Times New Roman" pitchFamily="18" charset="0"/>
              </a:rPr>
              <a:t>A framework for supporting faculty success</a:t>
            </a:r>
          </a:p>
          <a:p>
            <a:pPr lvl="1">
              <a:buFont typeface="Wingdings" pitchFamily="2" charset="2"/>
              <a:buChar char="§"/>
            </a:pPr>
            <a:r>
              <a:rPr lang="en-US" sz="2600" b="1" dirty="0" smtClean="0">
                <a:solidFill>
                  <a:schemeClr val="tx1"/>
                </a:solidFill>
                <a:latin typeface="Times New Roman" pitchFamily="18" charset="0"/>
                <a:cs typeface="Times New Roman" pitchFamily="18" charset="0"/>
              </a:rPr>
              <a:t>Needs, interests and challenges of mid-career faculty</a:t>
            </a:r>
          </a:p>
          <a:p>
            <a:pPr lvl="1">
              <a:buFont typeface="Wingdings" pitchFamily="2" charset="2"/>
              <a:buChar char="§"/>
            </a:pPr>
            <a:r>
              <a:rPr lang="en-US" sz="2600" b="1" dirty="0" smtClean="0">
                <a:solidFill>
                  <a:schemeClr val="tx1"/>
                </a:solidFill>
                <a:latin typeface="Times New Roman" pitchFamily="18" charset="0"/>
                <a:cs typeface="Times New Roman" pitchFamily="18" charset="0"/>
              </a:rPr>
              <a:t>Productive strategies to support them</a:t>
            </a:r>
          </a:p>
          <a:p>
            <a:pPr lvl="1">
              <a:buFont typeface="Wingdings" pitchFamily="2" charset="2"/>
              <a:buChar char="§"/>
            </a:pPr>
            <a:r>
              <a:rPr lang="en-US" sz="2600" b="1" dirty="0" smtClean="0">
                <a:solidFill>
                  <a:schemeClr val="tx1"/>
                </a:solidFill>
                <a:latin typeface="Times New Roman" pitchFamily="18" charset="0"/>
                <a:cs typeface="Times New Roman" pitchFamily="18" charset="0"/>
              </a:rPr>
              <a:t>The need to cultivate the next generation of academic leaders</a:t>
            </a:r>
          </a:p>
          <a:p>
            <a:pPr lvl="1">
              <a:buFont typeface="Wingdings" pitchFamily="2" charset="2"/>
              <a:buChar char="§"/>
            </a:pPr>
            <a:r>
              <a:rPr lang="en-US" sz="2600" b="1" dirty="0" smtClean="0">
                <a:solidFill>
                  <a:schemeClr val="tx1"/>
                </a:solidFill>
                <a:latin typeface="Times New Roman" pitchFamily="18" charset="0"/>
                <a:cs typeface="Times New Roman" pitchFamily="18" charset="0"/>
              </a:rPr>
              <a:t>Promising practices to build a pipeline into leadership</a:t>
            </a:r>
          </a:p>
          <a:p>
            <a:pPr lvl="1">
              <a:buFont typeface="Wingdings" pitchFamily="2" charset="2"/>
              <a:buChar char="§"/>
            </a:pPr>
            <a:r>
              <a:rPr lang="en-US" sz="2600" b="1" dirty="0" smtClean="0">
                <a:solidFill>
                  <a:schemeClr val="tx1"/>
                </a:solidFill>
                <a:latin typeface="Times New Roman" pitchFamily="18" charset="0"/>
                <a:cs typeface="Times New Roman" pitchFamily="18" charset="0"/>
              </a:rPr>
              <a:t>Implications for participants and their institutions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16C75F5-8468-4F6A-A7E1-40935D58310D}" type="slidenum">
              <a:rPr lang="en-US" smtClean="0"/>
              <a:pPr>
                <a:defRPr/>
              </a:pPr>
              <a:t>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76200"/>
            <a:ext cx="8323383" cy="2057400"/>
          </a:xfrm>
        </p:spPr>
        <p:txBody>
          <a:bodyPr>
            <a:normAutofit/>
          </a:bodyPr>
          <a:lstStyle/>
          <a:p>
            <a:pPr algn="ctr"/>
            <a:r>
              <a:rPr lang="en-US" sz="3800" b="1" dirty="0" smtClean="0">
                <a:solidFill>
                  <a:srgbClr val="216523"/>
                </a:solidFill>
                <a:latin typeface="Arial Black" pitchFamily="34" charset="0"/>
              </a:rPr>
              <a:t>Themes (Support)</a:t>
            </a:r>
          </a:p>
        </p:txBody>
      </p:sp>
      <p:sp>
        <p:nvSpPr>
          <p:cNvPr id="3" name="Content Placeholder 2"/>
          <p:cNvSpPr>
            <a:spLocks noGrp="1"/>
          </p:cNvSpPr>
          <p:nvPr>
            <p:ph idx="1"/>
          </p:nvPr>
        </p:nvSpPr>
        <p:spPr>
          <a:xfrm>
            <a:off x="228600" y="838200"/>
            <a:ext cx="8763000" cy="4515338"/>
          </a:xfrm>
        </p:spPr>
        <p:txBody>
          <a:bodyPr/>
          <a:lstStyle/>
          <a:p>
            <a:pPr lvl="1">
              <a:defRPr/>
            </a:pPr>
            <a:endParaRPr lang="en-US" sz="2000" b="1" dirty="0" smtClean="0"/>
          </a:p>
          <a:p>
            <a:pPr>
              <a:defRPr/>
            </a:pPr>
            <a:r>
              <a:rPr lang="en-US" b="1" dirty="0" smtClean="0">
                <a:solidFill>
                  <a:schemeClr val="tx1"/>
                </a:solidFill>
                <a:latin typeface="Times New Roman" pitchFamily="18" charset="0"/>
                <a:cs typeface="Times New Roman" pitchFamily="18" charset="0"/>
              </a:rPr>
              <a:t>Chair role: </a:t>
            </a:r>
          </a:p>
          <a:p>
            <a:pPr lvl="1">
              <a:defRPr/>
            </a:pPr>
            <a:r>
              <a:rPr lang="en-US" b="1" dirty="0" smtClean="0">
                <a:solidFill>
                  <a:schemeClr val="tx1"/>
                </a:solidFill>
                <a:latin typeface="Times New Roman" pitchFamily="18" charset="0"/>
                <a:cs typeface="Times New Roman" pitchFamily="18" charset="0"/>
              </a:rPr>
              <a:t>Can be instrumental in providing support, guidance, funding, motivation &amp; jumpstarting careers at all stages</a:t>
            </a:r>
          </a:p>
          <a:p>
            <a:pPr lvl="1">
              <a:defRPr/>
            </a:pPr>
            <a:r>
              <a:rPr lang="en-US" b="1" dirty="0" smtClean="0">
                <a:solidFill>
                  <a:schemeClr val="tx1"/>
                </a:solidFill>
                <a:latin typeface="Times New Roman" pitchFamily="18" charset="0"/>
                <a:cs typeface="Times New Roman" pitchFamily="18" charset="0"/>
              </a:rPr>
              <a:t>Annual reviews are helpful when well implemented  (Standardized Forms/Protocols)</a:t>
            </a:r>
          </a:p>
          <a:p>
            <a:pPr lvl="1">
              <a:defRPr/>
            </a:pPr>
            <a:r>
              <a:rPr lang="en-US" b="1" dirty="0" smtClean="0">
                <a:solidFill>
                  <a:schemeClr val="tx1"/>
                </a:solidFill>
                <a:latin typeface="Times New Roman" pitchFamily="18" charset="0"/>
                <a:cs typeface="Times New Roman" pitchFamily="18" charset="0"/>
              </a:rPr>
              <a:t>Chairs and Mid-career faculty unclear about options and institutional support for mid-career faculty</a:t>
            </a:r>
          </a:p>
          <a:p>
            <a:pPr lvl="1">
              <a:defRPr/>
            </a:pPr>
            <a:r>
              <a:rPr lang="en-US" b="1" dirty="0" smtClean="0">
                <a:solidFill>
                  <a:schemeClr val="tx1"/>
                </a:solidFill>
                <a:latin typeface="Times New Roman" pitchFamily="18" charset="0"/>
                <a:cs typeface="Times New Roman" pitchFamily="18" charset="0"/>
              </a:rPr>
              <a:t>Sabbaticals could provide renewal/retooling but not working for many (expense, mobility of family, quality control)</a:t>
            </a:r>
          </a:p>
          <a:p>
            <a:pPr lvl="1">
              <a:defRPr/>
            </a:pPr>
            <a:r>
              <a:rPr lang="en-US" b="1" dirty="0" smtClean="0">
                <a:solidFill>
                  <a:schemeClr val="tx1"/>
                </a:solidFill>
                <a:latin typeface="Times New Roman" pitchFamily="18" charset="0"/>
                <a:cs typeface="Times New Roman" pitchFamily="18" charset="0"/>
              </a:rPr>
              <a:t>Need to individualize/diversify support, options, rewards  (6-20)</a:t>
            </a: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20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8585" y="0"/>
            <a:ext cx="8323383" cy="2057400"/>
          </a:xfrm>
        </p:spPr>
        <p:txBody>
          <a:bodyPr>
            <a:normAutofit/>
          </a:bodyPr>
          <a:lstStyle/>
          <a:p>
            <a:pPr algn="ctr"/>
            <a:r>
              <a:rPr lang="en-US" sz="3800" b="1" dirty="0" smtClean="0">
                <a:solidFill>
                  <a:srgbClr val="216523"/>
                </a:solidFill>
                <a:latin typeface="Arial Black" pitchFamily="34" charset="0"/>
              </a:rPr>
              <a:t>Themes (Support Continued)</a:t>
            </a:r>
          </a:p>
        </p:txBody>
      </p:sp>
      <p:sp>
        <p:nvSpPr>
          <p:cNvPr id="3" name="Content Placeholder 2"/>
          <p:cNvSpPr>
            <a:spLocks noGrp="1"/>
          </p:cNvSpPr>
          <p:nvPr>
            <p:ph idx="1"/>
          </p:nvPr>
        </p:nvSpPr>
        <p:spPr>
          <a:xfrm>
            <a:off x="381000" y="1066800"/>
            <a:ext cx="8382000" cy="4362938"/>
          </a:xfrm>
        </p:spPr>
        <p:txBody>
          <a:bodyPr/>
          <a:lstStyle/>
          <a:p>
            <a:pPr lvl="1">
              <a:defRPr/>
            </a:pPr>
            <a:endParaRPr lang="en-US" sz="2000" dirty="0" smtClean="0"/>
          </a:p>
          <a:p>
            <a:pPr>
              <a:defRPr/>
            </a:pPr>
            <a:r>
              <a:rPr lang="en-US" b="1" dirty="0" smtClean="0">
                <a:solidFill>
                  <a:schemeClr val="tx1"/>
                </a:solidFill>
                <a:latin typeface="Times New Roman" pitchFamily="18" charset="0"/>
                <a:cs typeface="Times New Roman" pitchFamily="18" charset="0"/>
              </a:rPr>
              <a:t>Training and development: Unmet needs</a:t>
            </a:r>
          </a:p>
          <a:p>
            <a:pPr lvl="1">
              <a:defRPr/>
            </a:pPr>
            <a:r>
              <a:rPr lang="en-US" sz="2800" b="1" dirty="0" smtClean="0">
                <a:solidFill>
                  <a:schemeClr val="tx1"/>
                </a:solidFill>
                <a:latin typeface="Times New Roman" pitchFamily="18" charset="0"/>
                <a:cs typeface="Times New Roman" pitchFamily="18" charset="0"/>
              </a:rPr>
              <a:t>Leadership training for mid-career faculty  </a:t>
            </a:r>
          </a:p>
          <a:p>
            <a:pPr lvl="1">
              <a:defRPr/>
            </a:pPr>
            <a:r>
              <a:rPr lang="en-US" sz="2800" b="1" dirty="0" smtClean="0">
                <a:solidFill>
                  <a:schemeClr val="tx1"/>
                </a:solidFill>
                <a:latin typeface="Times New Roman" pitchFamily="18" charset="0"/>
                <a:cs typeface="Times New Roman" pitchFamily="18" charset="0"/>
              </a:rPr>
              <a:t>Orientation/workshops for newly tenured faculty on what to expect, what is expected, how to succeed, options</a:t>
            </a:r>
          </a:p>
          <a:p>
            <a:pPr lvl="1">
              <a:defRPr/>
            </a:pPr>
            <a:r>
              <a:rPr lang="en-US" sz="2800" b="1" dirty="0" smtClean="0">
                <a:solidFill>
                  <a:schemeClr val="tx1"/>
                </a:solidFill>
                <a:latin typeface="Times New Roman" pitchFamily="18" charset="0"/>
                <a:cs typeface="Times New Roman" pitchFamily="18" charset="0"/>
              </a:rPr>
              <a:t>Mid-career faculty may also need and want mentors</a:t>
            </a:r>
          </a:p>
          <a:p>
            <a:pPr lvl="1">
              <a:defRPr/>
            </a:pPr>
            <a:r>
              <a:rPr lang="en-US" sz="2800" b="1" dirty="0" smtClean="0">
                <a:solidFill>
                  <a:schemeClr val="tx1"/>
                </a:solidFill>
                <a:latin typeface="Times New Roman" pitchFamily="18" charset="0"/>
                <a:cs typeface="Times New Roman" pitchFamily="18" charset="0"/>
              </a:rPr>
              <a:t>Mid-career faculty want training in how to mentor effectively</a:t>
            </a:r>
          </a:p>
          <a:p>
            <a:pPr lvl="1">
              <a:defRPr/>
            </a:pPr>
            <a:r>
              <a:rPr lang="en-US" sz="2800" b="1" dirty="0" smtClean="0">
                <a:solidFill>
                  <a:schemeClr val="tx1"/>
                </a:solidFill>
                <a:latin typeface="Times New Roman" pitchFamily="18" charset="0"/>
                <a:cs typeface="Times New Roman" pitchFamily="18" charset="0"/>
              </a:rPr>
              <a:t>Chair training in personnel issues</a:t>
            </a:r>
          </a:p>
          <a:p>
            <a:pPr lvl="1">
              <a:buNone/>
              <a:defRPr/>
            </a:pPr>
            <a:endParaRPr lang="en-US" sz="2800"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21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5297" y="762000"/>
            <a:ext cx="8229600" cy="480233"/>
          </a:xfrm>
        </p:spPr>
        <p:txBody>
          <a:bodyPr>
            <a:noAutofit/>
          </a:bodyPr>
          <a:lstStyle/>
          <a:p>
            <a:pPr algn="ctr"/>
            <a:r>
              <a:rPr lang="en-US" sz="3800" b="1" dirty="0" smtClean="0">
                <a:solidFill>
                  <a:srgbClr val="216523"/>
                </a:solidFill>
                <a:latin typeface="Arial Black" pitchFamily="34" charset="0"/>
              </a:rPr>
              <a:t>Findings:  Themes</a:t>
            </a:r>
          </a:p>
        </p:txBody>
      </p:sp>
      <p:sp>
        <p:nvSpPr>
          <p:cNvPr id="3" name="Content Placeholder 2"/>
          <p:cNvSpPr>
            <a:spLocks noGrp="1"/>
          </p:cNvSpPr>
          <p:nvPr>
            <p:ph idx="1"/>
          </p:nvPr>
        </p:nvSpPr>
        <p:spPr>
          <a:xfrm>
            <a:off x="723897" y="838200"/>
            <a:ext cx="7772400" cy="4191000"/>
          </a:xfrm>
        </p:spPr>
        <p:txBody>
          <a:bodyPr/>
          <a:lstStyle/>
          <a:p>
            <a:pPr>
              <a:buNone/>
              <a:defRPr/>
            </a:pPr>
            <a:endParaRPr lang="en-US" sz="2400"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Disciplinary differences</a:t>
            </a:r>
          </a:p>
          <a:p>
            <a:pPr lvl="1">
              <a:defRPr/>
            </a:pPr>
            <a:r>
              <a:rPr lang="en-US" b="1" dirty="0" smtClean="0">
                <a:solidFill>
                  <a:schemeClr val="tx1"/>
                </a:solidFill>
                <a:latin typeface="Times New Roman" pitchFamily="18" charset="0"/>
                <a:cs typeface="Times New Roman" pitchFamily="18" charset="0"/>
              </a:rPr>
              <a:t>STEM:  difficult to change areas due to funding and lab and equipment investments</a:t>
            </a:r>
          </a:p>
          <a:p>
            <a:pPr lvl="1">
              <a:defRPr/>
            </a:pPr>
            <a:r>
              <a:rPr lang="en-US" b="1" dirty="0" smtClean="0">
                <a:solidFill>
                  <a:schemeClr val="tx1"/>
                </a:solidFill>
                <a:latin typeface="Times New Roman" pitchFamily="18" charset="0"/>
                <a:cs typeface="Times New Roman" pitchFamily="18" charset="0"/>
              </a:rPr>
              <a:t>Disciplines rooted in performance and collaborative work (labs, music ensemble) keep faculty engaged</a:t>
            </a:r>
          </a:p>
          <a:p>
            <a:pPr lvl="1">
              <a:defRPr/>
            </a:pPr>
            <a:endParaRPr lang="en-US" sz="1200" b="1" dirty="0" smtClean="0">
              <a:solidFill>
                <a:schemeClr val="tx1"/>
              </a:solidFill>
              <a:latin typeface="Times New Roman" pitchFamily="18" charset="0"/>
              <a:cs typeface="Times New Roman" pitchFamily="18" charset="0"/>
            </a:endParaRPr>
          </a:p>
          <a:p>
            <a:pPr lvl="1">
              <a:buNone/>
              <a:defRPr/>
            </a:pPr>
            <a:endParaRPr lang="en-US" b="1" dirty="0" smtClean="0">
              <a:solidFill>
                <a:schemeClr val="tx1"/>
              </a:solidFill>
              <a:latin typeface="Times New Roman" pitchFamily="18" charset="0"/>
              <a:cs typeface="Times New Roman" pitchFamily="18" charset="0"/>
            </a:endParaRPr>
          </a:p>
          <a:p>
            <a:pPr lvl="1">
              <a:buNone/>
              <a:defRPr/>
            </a:pPr>
            <a:endParaRPr lang="en-US" b="1" dirty="0" smtClean="0">
              <a:solidFill>
                <a:schemeClr val="tx1"/>
              </a:solidFill>
              <a:latin typeface="Times New Roman" pitchFamily="18" charset="0"/>
              <a:cs typeface="Times New Roman" pitchFamily="18" charset="0"/>
            </a:endParaRPr>
          </a:p>
          <a:p>
            <a:pPr lvl="1">
              <a:buNone/>
              <a:defRPr/>
            </a:pPr>
            <a:endParaRPr lang="en-US" b="1" dirty="0" smtClean="0">
              <a:solidFill>
                <a:schemeClr val="tx1"/>
              </a:solidFill>
              <a:latin typeface="Times New Roman" pitchFamily="18" charset="0"/>
              <a:cs typeface="Times New Roman" pitchFamily="18" charset="0"/>
            </a:endParaRPr>
          </a:p>
          <a:p>
            <a:pPr lvl="1">
              <a:buNone/>
              <a:defRPr/>
            </a:pPr>
            <a:endParaRPr lang="en-US" sz="12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Programs within departments can differ with regard to mid-career faculty experiences</a:t>
            </a: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22</a:t>
            </a:fld>
            <a:endParaRPr lang="en-US" dirty="0"/>
          </a:p>
        </p:txBody>
      </p:sp>
      <p:pic>
        <p:nvPicPr>
          <p:cNvPr id="3076" name="Picture 4" descr="http://concordiacollege.edu/files/pages/sml_ensemble-2.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581400"/>
            <a:ext cx="2862072" cy="16002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Lst>
        </p:spPr>
      </p:pic>
      <p:pic>
        <p:nvPicPr>
          <p:cNvPr id="1026" name="Picture 2" descr="http://ak3.picdn.net/shutterstock/videos/4362122/preview/stock-footage-diverse-team-of-scientists-or-researchers-are-working-together-in-a-dark-laboratory-and-discussing.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676400" y="3581400"/>
            <a:ext cx="2857497" cy="1600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905000"/>
          </a:xfrm>
        </p:spPr>
        <p:txBody>
          <a:bodyPr>
            <a:normAutofit/>
          </a:bodyPr>
          <a:lstStyle/>
          <a:p>
            <a:pPr algn="ctr"/>
            <a:r>
              <a:rPr lang="en-US" sz="3800" b="1" dirty="0" smtClean="0">
                <a:solidFill>
                  <a:srgbClr val="216523"/>
                </a:solidFill>
                <a:latin typeface="Arial Black" pitchFamily="34" charset="0"/>
              </a:rPr>
              <a:t>Contested Topic </a:t>
            </a:r>
          </a:p>
        </p:txBody>
      </p:sp>
      <p:sp>
        <p:nvSpPr>
          <p:cNvPr id="3" name="Content Placeholder 2"/>
          <p:cNvSpPr>
            <a:spLocks noGrp="1"/>
          </p:cNvSpPr>
          <p:nvPr>
            <p:ph idx="1"/>
          </p:nvPr>
        </p:nvSpPr>
        <p:spPr>
          <a:xfrm>
            <a:off x="533400" y="990600"/>
            <a:ext cx="8001000" cy="5486400"/>
          </a:xfrm>
        </p:spPr>
        <p:txBody>
          <a:bodyPr/>
          <a:lstStyle/>
          <a:p>
            <a:pPr>
              <a:defRPr/>
            </a:pPr>
            <a:endParaRPr lang="en-US" sz="2400" dirty="0" smtClean="0"/>
          </a:p>
          <a:p>
            <a:pPr>
              <a:buNone/>
              <a:defRPr/>
            </a:pPr>
            <a:r>
              <a:rPr lang="en-US" sz="3600" dirty="0" smtClean="0">
                <a:solidFill>
                  <a:schemeClr val="tx1"/>
                </a:solidFill>
                <a:latin typeface="Times New Roman" pitchFamily="18" charset="0"/>
                <a:cs typeface="Times New Roman" pitchFamily="18" charset="0"/>
              </a:rPr>
              <a:t>	</a:t>
            </a:r>
          </a:p>
          <a:p>
            <a:pPr>
              <a:buNone/>
              <a:defRPr/>
            </a:pPr>
            <a:r>
              <a:rPr lang="en-US" sz="3600" b="1" dirty="0" smtClean="0">
                <a:solidFill>
                  <a:schemeClr val="tx1"/>
                </a:solidFill>
                <a:latin typeface="Times New Roman" pitchFamily="18" charset="0"/>
                <a:cs typeface="Times New Roman" pitchFamily="18" charset="0"/>
              </a:rPr>
              <a:t>   In the context of a research university, expectations for promotion to full professor and merit increases should be broadened and differentiated.</a:t>
            </a:r>
          </a:p>
          <a:p>
            <a:pPr>
              <a:buNone/>
              <a:defRPr/>
            </a:pPr>
            <a:endParaRPr lang="en-US" sz="1200" b="1" dirty="0" smtClean="0">
              <a:solidFill>
                <a:schemeClr val="tx1"/>
              </a:solidFill>
              <a:latin typeface="Times New Roman" pitchFamily="18" charset="0"/>
              <a:cs typeface="Times New Roman" pitchFamily="18" charset="0"/>
            </a:endParaRPr>
          </a:p>
          <a:p>
            <a:pPr>
              <a:buNone/>
              <a:defRPr/>
            </a:pPr>
            <a:endParaRPr lang="en-US" sz="2400" b="1" dirty="0" smtClean="0">
              <a:solidFill>
                <a:schemeClr val="tx1"/>
              </a:solidFill>
              <a:latin typeface="Times New Roman" pitchFamily="18" charset="0"/>
              <a:cs typeface="Times New Roman" pitchFamily="18" charset="0"/>
            </a:endParaRPr>
          </a:p>
          <a:p>
            <a:pPr>
              <a:buNone/>
              <a:defRPr/>
            </a:pPr>
            <a:endParaRPr lang="en-US" sz="3600" b="1" dirty="0" smtClean="0">
              <a:solidFill>
                <a:schemeClr val="tx1"/>
              </a:solidFill>
              <a:latin typeface="Times New Roman" pitchFamily="18" charset="0"/>
              <a:cs typeface="Times New Roman" pitchFamily="18" charset="0"/>
            </a:endParaRPr>
          </a:p>
          <a:p>
            <a:pPr lvl="1">
              <a:buNone/>
              <a:defRPr/>
            </a:pPr>
            <a:endParaRPr lang="en-US" sz="3200" dirty="0" smtClean="0">
              <a:solidFill>
                <a:schemeClr val="tx1"/>
              </a:solidFill>
              <a:latin typeface="Times New Roman" pitchFamily="18" charset="0"/>
              <a:cs typeface="Times New Roman" pitchFamily="18" charset="0"/>
            </a:endParaRPr>
          </a:p>
          <a:p>
            <a:pPr lvl="1">
              <a:buNone/>
              <a:defRPr/>
            </a:pPr>
            <a:endParaRPr lang="en-US" sz="3200" dirty="0" smtClean="0">
              <a:solidFill>
                <a:schemeClr val="tx1"/>
              </a:solidFill>
              <a:latin typeface="Times New Roman" pitchFamily="18" charset="0"/>
              <a:cs typeface="Times New Roman" pitchFamily="18" charset="0"/>
            </a:endParaRPr>
          </a:p>
          <a:p>
            <a:pPr>
              <a:defRPr/>
            </a:pPr>
            <a:endParaRPr lang="en-US" sz="3600"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23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248138"/>
            <a:ext cx="7772400" cy="1905000"/>
          </a:xfrm>
        </p:spPr>
        <p:txBody>
          <a:bodyPr>
            <a:normAutofit/>
          </a:bodyPr>
          <a:lstStyle/>
          <a:p>
            <a:pPr algn="ctr"/>
            <a:r>
              <a:rPr lang="en-US" sz="3500" b="1" dirty="0" smtClean="0">
                <a:solidFill>
                  <a:schemeClr val="tx1"/>
                </a:solidFill>
                <a:latin typeface="Arial Black" pitchFamily="34" charset="0"/>
              </a:rPr>
              <a:t/>
            </a:r>
            <a:br>
              <a:rPr lang="en-US" sz="3500" b="1" dirty="0" smtClean="0">
                <a:solidFill>
                  <a:schemeClr val="tx1"/>
                </a:solidFill>
                <a:latin typeface="Arial Black" pitchFamily="34" charset="0"/>
              </a:rPr>
            </a:br>
            <a:r>
              <a:rPr lang="en-US" sz="3800" b="1" dirty="0" smtClean="0">
                <a:solidFill>
                  <a:srgbClr val="216523"/>
                </a:solidFill>
                <a:latin typeface="Arial Black" pitchFamily="34" charset="0"/>
              </a:rPr>
              <a:t>“Diversify Expectations”</a:t>
            </a:r>
          </a:p>
        </p:txBody>
      </p:sp>
      <p:sp>
        <p:nvSpPr>
          <p:cNvPr id="3" name="Content Placeholder 2"/>
          <p:cNvSpPr>
            <a:spLocks noGrp="1"/>
          </p:cNvSpPr>
          <p:nvPr>
            <p:ph idx="1"/>
          </p:nvPr>
        </p:nvSpPr>
        <p:spPr>
          <a:xfrm>
            <a:off x="685800" y="1066800"/>
            <a:ext cx="7772400" cy="5105400"/>
          </a:xfrm>
        </p:spPr>
        <p:txBody>
          <a:bodyPr/>
          <a:lstStyle/>
          <a:p>
            <a:pPr>
              <a:defRPr/>
            </a:pPr>
            <a:endParaRPr lang="en-US" sz="1100" dirty="0" smtClean="0">
              <a:solidFill>
                <a:schemeClr val="tx1"/>
              </a:solidFill>
            </a:endParaRPr>
          </a:p>
          <a:p>
            <a:pPr>
              <a:defRPr/>
            </a:pPr>
            <a:r>
              <a:rPr lang="en-US" sz="2300" b="1" dirty="0" smtClean="0">
                <a:solidFill>
                  <a:schemeClr val="tx1"/>
                </a:solidFill>
                <a:latin typeface="Times New Roman" pitchFamily="18" charset="0"/>
                <a:cs typeface="Times New Roman" pitchFamily="18" charset="0"/>
              </a:rPr>
              <a:t>“When you get to be 62, I don’t think the expectations should be what they were when you were 30.”</a:t>
            </a:r>
          </a:p>
          <a:p>
            <a:pPr>
              <a:defRPr/>
            </a:pPr>
            <a:r>
              <a:rPr lang="en-US" sz="2300" b="1" dirty="0" smtClean="0">
                <a:solidFill>
                  <a:schemeClr val="tx1"/>
                </a:solidFill>
                <a:latin typeface="Times New Roman" pitchFamily="18" charset="0"/>
                <a:cs typeface="Times New Roman" pitchFamily="18" charset="0"/>
              </a:rPr>
              <a:t>“…taking seriously the notion that people’s interests in research and publishing might change over a life span and …not penalizing someone who says ‘I don’t want to do research anymore.  I’ve done enough of it. I’d rather focus on teaching, and outreach’… I don’t see why people shouldn’t have broader options.”</a:t>
            </a:r>
          </a:p>
          <a:p>
            <a:pPr>
              <a:defRPr/>
            </a:pPr>
            <a:r>
              <a:rPr lang="en-US" sz="2300" b="1" dirty="0" smtClean="0">
                <a:solidFill>
                  <a:schemeClr val="tx1"/>
                </a:solidFill>
                <a:latin typeface="Times New Roman" pitchFamily="18" charset="0"/>
                <a:cs typeface="Times New Roman" pitchFamily="18" charset="0"/>
              </a:rPr>
              <a:t>“We still say that everybody does the same thing (teaching, research and service) and we know that most people aren’t good at everything.  At some point it would be better to allow some specialization.”</a:t>
            </a:r>
          </a:p>
          <a:p>
            <a:pPr>
              <a:defRPr/>
            </a:pPr>
            <a:r>
              <a:rPr lang="en-US" sz="2300" b="1" dirty="0" smtClean="0">
                <a:solidFill>
                  <a:schemeClr val="tx1"/>
                </a:solidFill>
                <a:latin typeface="Times New Roman" pitchFamily="18" charset="0"/>
                <a:cs typeface="Times New Roman" pitchFamily="18" charset="0"/>
              </a:rPr>
              <a:t>“We need to re-engineer faculty jobs</a:t>
            </a:r>
            <a:r>
              <a:rPr lang="en-US" sz="2400" b="1" dirty="0" smtClean="0">
                <a:solidFill>
                  <a:schemeClr val="tx1"/>
                </a:solidFill>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24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457200"/>
            <a:ext cx="7772400" cy="1600200"/>
          </a:xfrm>
        </p:spPr>
        <p:txBody>
          <a:bodyPr>
            <a:normAutofit/>
          </a:bodyPr>
          <a:lstStyle/>
          <a:p>
            <a:pPr algn="ctr"/>
            <a:r>
              <a:rPr lang="en-US" sz="3800" b="1" dirty="0" smtClean="0">
                <a:solidFill>
                  <a:srgbClr val="216523"/>
                </a:solidFill>
                <a:latin typeface="Arial Black" pitchFamily="34" charset="0"/>
              </a:rPr>
              <a:t>Contested Topic:  </a:t>
            </a:r>
            <a:br>
              <a:rPr lang="en-US" sz="3800" b="1" dirty="0" smtClean="0">
                <a:solidFill>
                  <a:srgbClr val="216523"/>
                </a:solidFill>
                <a:latin typeface="Arial Black" pitchFamily="34" charset="0"/>
              </a:rPr>
            </a:br>
            <a:r>
              <a:rPr lang="en-US" sz="3800" b="1" dirty="0" smtClean="0">
                <a:solidFill>
                  <a:srgbClr val="216523"/>
                </a:solidFill>
                <a:latin typeface="Arial Black" pitchFamily="34" charset="0"/>
              </a:rPr>
              <a:t>Audience Poll </a:t>
            </a:r>
          </a:p>
        </p:txBody>
      </p:sp>
      <p:sp>
        <p:nvSpPr>
          <p:cNvPr id="3" name="Content Placeholder 2"/>
          <p:cNvSpPr>
            <a:spLocks noGrp="1"/>
          </p:cNvSpPr>
          <p:nvPr>
            <p:ph idx="1"/>
          </p:nvPr>
        </p:nvSpPr>
        <p:spPr>
          <a:xfrm>
            <a:off x="609600" y="1371600"/>
            <a:ext cx="8001000" cy="4876800"/>
          </a:xfrm>
        </p:spPr>
        <p:txBody>
          <a:bodyPr/>
          <a:lstStyle/>
          <a:p>
            <a:pPr>
              <a:buNone/>
              <a:defRPr/>
            </a:pPr>
            <a:endParaRPr lang="en-US" sz="2400" dirty="0" smtClean="0"/>
          </a:p>
          <a:p>
            <a:pPr>
              <a:buNone/>
              <a:defRPr/>
            </a:pPr>
            <a:endParaRPr lang="en-US" sz="1200" b="1" dirty="0" smtClean="0">
              <a:solidFill>
                <a:schemeClr val="tx1"/>
              </a:solidFill>
              <a:latin typeface="Times New Roman" pitchFamily="18" charset="0"/>
              <a:cs typeface="Times New Roman" pitchFamily="18" charset="0"/>
            </a:endParaRPr>
          </a:p>
          <a:p>
            <a:pPr marL="457200" indent="-457200">
              <a:buFont typeface="+mj-lt"/>
              <a:buAutoNum type="arabicPeriod"/>
              <a:defRPr/>
            </a:pPr>
            <a:r>
              <a:rPr lang="en-US" sz="2400" b="1" dirty="0" smtClean="0">
                <a:solidFill>
                  <a:schemeClr val="tx1"/>
                </a:solidFill>
                <a:latin typeface="Times New Roman" pitchFamily="18" charset="0"/>
                <a:cs typeface="Times New Roman" pitchFamily="18" charset="0"/>
              </a:rPr>
              <a:t>Expectations for promotion to full professor should be broadened and differentiated.  </a:t>
            </a:r>
          </a:p>
          <a:p>
            <a:pPr marL="457200" indent="-457200">
              <a:buNone/>
              <a:defRPr/>
            </a:pPr>
            <a:endParaRPr lang="en-US" sz="1400" b="1" dirty="0" smtClean="0">
              <a:solidFill>
                <a:schemeClr val="tx1"/>
              </a:solidFill>
              <a:latin typeface="Times New Roman" pitchFamily="18" charset="0"/>
              <a:cs typeface="Times New Roman" pitchFamily="18" charset="0"/>
            </a:endParaRPr>
          </a:p>
          <a:p>
            <a:pPr marL="457200" indent="-457200">
              <a:buNone/>
              <a:defRPr/>
            </a:pPr>
            <a:r>
              <a:rPr lang="en-US" sz="16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AGREE		 NEUTRAL		DISAGREE</a:t>
            </a:r>
          </a:p>
          <a:p>
            <a:pPr marL="457200" indent="-457200">
              <a:buNone/>
              <a:defRPr/>
            </a:pPr>
            <a:endParaRPr lang="en-US" sz="2000" b="1" dirty="0" smtClean="0">
              <a:solidFill>
                <a:schemeClr val="tx1"/>
              </a:solidFill>
              <a:latin typeface="Times New Roman" pitchFamily="18" charset="0"/>
              <a:cs typeface="Times New Roman" pitchFamily="18" charset="0"/>
            </a:endParaRPr>
          </a:p>
          <a:p>
            <a:pPr marL="457200" indent="-457200">
              <a:buAutoNum type="arabicPeriod" startAt="2"/>
              <a:defRPr/>
            </a:pPr>
            <a:r>
              <a:rPr lang="en-US" sz="2400" b="1" dirty="0" smtClean="0">
                <a:solidFill>
                  <a:schemeClr val="tx1"/>
                </a:solidFill>
                <a:latin typeface="Times New Roman" pitchFamily="18" charset="0"/>
                <a:cs typeface="Times New Roman" pitchFamily="18" charset="0"/>
              </a:rPr>
              <a:t>Expectations for merit increases for senior faculty should be broadened and differentiated.   </a:t>
            </a:r>
          </a:p>
          <a:p>
            <a:pPr marL="457200" indent="-457200">
              <a:buNone/>
              <a:defRPr/>
            </a:pPr>
            <a:endParaRPr lang="en-US" sz="1400" b="1" dirty="0" smtClean="0">
              <a:solidFill>
                <a:schemeClr val="tx1"/>
              </a:solidFill>
              <a:latin typeface="Times New Roman" pitchFamily="18" charset="0"/>
              <a:cs typeface="Times New Roman" pitchFamily="18" charset="0"/>
            </a:endParaRPr>
          </a:p>
          <a:p>
            <a:pPr marL="457200" indent="-457200">
              <a:buNone/>
              <a:defRPr/>
            </a:pPr>
            <a:r>
              <a:rPr lang="en-US" sz="2400" b="1" dirty="0" smtClean="0">
                <a:solidFill>
                  <a:schemeClr val="tx1"/>
                </a:solidFill>
                <a:latin typeface="Times New Roman" pitchFamily="18" charset="0"/>
                <a:cs typeface="Times New Roman" pitchFamily="18" charset="0"/>
              </a:rPr>
              <a:t>	AGREE		NEUTRAL		DISAGREE</a:t>
            </a:r>
          </a:p>
          <a:p>
            <a:pPr marL="457200" indent="-457200">
              <a:buNone/>
              <a:defRPr/>
            </a:pPr>
            <a:r>
              <a:rPr lang="en-US" sz="2400" b="1" dirty="0" smtClean="0">
                <a:solidFill>
                  <a:schemeClr val="tx1"/>
                </a:solidFill>
                <a:latin typeface="Times New Roman" pitchFamily="18" charset="0"/>
                <a:cs typeface="Times New Roman" pitchFamily="18" charset="0"/>
              </a:rPr>
              <a:t>	</a:t>
            </a:r>
          </a:p>
          <a:p>
            <a:pPr>
              <a:buNone/>
              <a:defRPr/>
            </a:pPr>
            <a:endParaRPr lang="en-US" sz="2400" b="1" dirty="0" smtClean="0">
              <a:solidFill>
                <a:schemeClr val="tx1"/>
              </a:solidFill>
              <a:latin typeface="Times New Roman" pitchFamily="18" charset="0"/>
              <a:cs typeface="Times New Roman" pitchFamily="18" charset="0"/>
            </a:endParaRPr>
          </a:p>
          <a:p>
            <a:pPr>
              <a:buNone/>
              <a:defRPr/>
            </a:pPr>
            <a:endParaRPr lang="en-US" sz="3600" b="1" dirty="0" smtClean="0">
              <a:solidFill>
                <a:schemeClr val="tx1"/>
              </a:solidFill>
              <a:latin typeface="Times New Roman" pitchFamily="18" charset="0"/>
              <a:cs typeface="Times New Roman" pitchFamily="18" charset="0"/>
            </a:endParaRPr>
          </a:p>
          <a:p>
            <a:pPr lvl="1">
              <a:buNone/>
              <a:defRPr/>
            </a:pPr>
            <a:endParaRPr lang="en-US" sz="3200" dirty="0" smtClean="0">
              <a:solidFill>
                <a:schemeClr val="tx1"/>
              </a:solidFill>
              <a:latin typeface="Times New Roman" pitchFamily="18" charset="0"/>
              <a:cs typeface="Times New Roman" pitchFamily="18" charset="0"/>
            </a:endParaRPr>
          </a:p>
          <a:p>
            <a:pPr lvl="1">
              <a:buNone/>
              <a:defRPr/>
            </a:pPr>
            <a:endParaRPr lang="en-US" sz="3200" dirty="0" smtClean="0">
              <a:solidFill>
                <a:schemeClr val="tx1"/>
              </a:solidFill>
              <a:latin typeface="Times New Roman" pitchFamily="18" charset="0"/>
              <a:cs typeface="Times New Roman" pitchFamily="18" charset="0"/>
            </a:endParaRPr>
          </a:p>
          <a:p>
            <a:pPr>
              <a:defRPr/>
            </a:pPr>
            <a:endParaRPr lang="en-US" sz="3600"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25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57097" y="1088211"/>
            <a:ext cx="7154585" cy="5153891"/>
          </a:xfrm>
          <a:noFill/>
        </p:spPr>
        <p:txBody>
          <a:bodyPr>
            <a:normAutofit/>
          </a:bodyPr>
          <a:lstStyle/>
          <a:p>
            <a:pPr>
              <a:buNone/>
            </a:pPr>
            <a:r>
              <a:rPr lang="en-US" sz="3200" b="1" dirty="0" smtClean="0">
                <a:solidFill>
                  <a:schemeClr val="tx1"/>
                </a:solidFill>
                <a:latin typeface="Times New Roman" pitchFamily="18" charset="0"/>
                <a:cs typeface="Times New Roman" pitchFamily="18" charset="0"/>
              </a:rPr>
              <a:t>Orientation for Mid-Career Faculty</a:t>
            </a:r>
            <a:endParaRPr lang="en-US" sz="2400" b="1" dirty="0" smtClean="0">
              <a:solidFill>
                <a:schemeClr val="tx1"/>
              </a:solidFill>
              <a:effectLst/>
              <a:latin typeface="Times New Roman" pitchFamily="18" charset="0"/>
              <a:cs typeface="Times New Roman" pitchFamily="18" charset="0"/>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ffectLst/>
            </a:endParaRPr>
          </a:p>
          <a:p>
            <a:pPr lvl="1"/>
            <a:endParaRPr lang="en-US" sz="1000" dirty="0" smtClean="0">
              <a:solidFill>
                <a:schemeClr val="tx1"/>
              </a:solidFill>
            </a:endParaRPr>
          </a:p>
          <a:p>
            <a:pPr lvl="1"/>
            <a:endParaRPr lang="en-US" sz="1000" dirty="0" smtClean="0">
              <a:solidFill>
                <a:schemeClr val="tx1"/>
              </a:solidFill>
              <a:effectLst/>
            </a:endParaRPr>
          </a:p>
          <a:p>
            <a:pPr lvl="1"/>
            <a:endParaRPr lang="en-US" sz="1000" dirty="0" smtClean="0">
              <a:solidFill>
                <a:schemeClr val="tx1"/>
              </a:solidFill>
              <a:effectLst/>
            </a:endParaRPr>
          </a:p>
          <a:p>
            <a:pPr lvl="1"/>
            <a:endParaRPr lang="en-US" sz="1000" dirty="0" smtClean="0">
              <a:solidFill>
                <a:schemeClr val="tx1"/>
              </a:solidFill>
              <a:effectLst/>
            </a:endParaRPr>
          </a:p>
          <a:p>
            <a:pPr lvl="3"/>
            <a:endParaRPr lang="en-US" sz="1800" dirty="0" smtClean="0">
              <a:solidFill>
                <a:schemeClr val="tx1"/>
              </a:solidFill>
            </a:endParaRPr>
          </a:p>
          <a:p>
            <a:pPr algn="ctr"/>
            <a:endParaRPr lang="en-US" sz="2800" dirty="0" smtClean="0">
              <a:effectLst/>
            </a:endParaRPr>
          </a:p>
        </p:txBody>
      </p:sp>
      <p:sp>
        <p:nvSpPr>
          <p:cNvPr id="20482" name="Rectangle 2"/>
          <p:cNvSpPr>
            <a:spLocks noGrp="1" noChangeArrowheads="1"/>
          </p:cNvSpPr>
          <p:nvPr>
            <p:ph type="title"/>
          </p:nvPr>
        </p:nvSpPr>
        <p:spPr>
          <a:xfrm>
            <a:off x="228600" y="228600"/>
            <a:ext cx="8467725" cy="1337593"/>
          </a:xfrm>
        </p:spPr>
        <p:txBody>
          <a:bodyPr>
            <a:normAutofit/>
          </a:bodyPr>
          <a:lstStyle/>
          <a:p>
            <a:pPr algn="ctr"/>
            <a:r>
              <a:rPr lang="en-US" sz="3400" b="1" dirty="0" smtClean="0">
                <a:solidFill>
                  <a:srgbClr val="216523"/>
                </a:solidFill>
                <a:latin typeface="Arial Black" pitchFamily="34" charset="0"/>
              </a:rPr>
              <a:t>New MSU Initiatives </a:t>
            </a:r>
          </a:p>
        </p:txBody>
      </p:sp>
      <p:sp>
        <p:nvSpPr>
          <p:cNvPr id="5" name="Slide Number Placeholder 4"/>
          <p:cNvSpPr>
            <a:spLocks noGrp="1"/>
          </p:cNvSpPr>
          <p:nvPr>
            <p:ph type="sldNum" sz="quarter" idx="12"/>
          </p:nvPr>
        </p:nvSpPr>
        <p:spPr/>
        <p:txBody>
          <a:bodyPr/>
          <a:lstStyle/>
          <a:p>
            <a:pPr>
              <a:defRPr/>
            </a:pPr>
            <a:fld id="{1F17C09E-281A-46C7-BAB4-05236F94CF9A}" type="slidenum">
              <a:rPr lang="en-US" smtClean="0"/>
              <a:pPr>
                <a:defRPr/>
              </a:pPr>
              <a:t>26</a:t>
            </a:fld>
            <a:endParaRPr lang="en-US" dirty="0"/>
          </a:p>
        </p:txBody>
      </p:sp>
      <p:pic>
        <p:nvPicPr>
          <p:cNvPr id="6" name="Picture 2" descr="H:\Students' Shared Files\Photo Archive (Active Programs)\2009 NFO\NFO 8-25-09 020.jpg"/>
          <p:cNvPicPr>
            <a:picLocks noChangeAspect="1" noChangeArrowheads="1"/>
          </p:cNvPicPr>
          <p:nvPr/>
        </p:nvPicPr>
        <p:blipFill>
          <a:blip r:embed="rId3" cstate="print"/>
          <a:srcRect/>
          <a:stretch>
            <a:fillRect/>
          </a:stretch>
        </p:blipFill>
        <p:spPr bwMode="auto">
          <a:xfrm>
            <a:off x="5168814" y="1904999"/>
            <a:ext cx="3370882" cy="2209801"/>
          </a:xfrm>
          <a:prstGeom prst="rect">
            <a:avLst/>
          </a:prstGeom>
          <a:noFill/>
          <a:ln>
            <a:solidFill>
              <a:schemeClr val="tx1"/>
            </a:solidFill>
          </a:ln>
        </p:spPr>
      </p:pic>
      <p:pic>
        <p:nvPicPr>
          <p:cNvPr id="8" name="Picture 7" descr="agenda.jpg"/>
          <p:cNvPicPr>
            <a:picLocks noChangeAspect="1"/>
          </p:cNvPicPr>
          <p:nvPr/>
        </p:nvPicPr>
        <p:blipFill>
          <a:blip r:embed="rId4" cstate="print"/>
          <a:stretch>
            <a:fillRect/>
          </a:stretch>
        </p:blipFill>
        <p:spPr>
          <a:xfrm>
            <a:off x="1120193" y="1721756"/>
            <a:ext cx="3429000" cy="4437526"/>
          </a:xfrm>
          <a:prstGeom prst="rect">
            <a:avLst/>
          </a:prstGeom>
          <a:ln>
            <a:solidFill>
              <a:schemeClr val="tx1"/>
            </a:solidFill>
          </a:ln>
        </p:spPr>
      </p:pic>
      <p:sp>
        <p:nvSpPr>
          <p:cNvPr id="7" name="TextBox 6"/>
          <p:cNvSpPr txBox="1"/>
          <p:nvPr/>
        </p:nvSpPr>
        <p:spPr>
          <a:xfrm>
            <a:off x="4876800" y="4343400"/>
            <a:ext cx="3692866" cy="1815882"/>
          </a:xfrm>
          <a:prstGeom prst="rect">
            <a:avLst/>
          </a:prstGeom>
          <a:noFill/>
        </p:spPr>
        <p:txBody>
          <a:bodyPr wrap="square" rtlCol="0">
            <a:spAutoFit/>
          </a:bodyPr>
          <a:lstStyle/>
          <a:p>
            <a:pPr lvl="1"/>
            <a:r>
              <a:rPr lang="en-US" sz="1800" b="1" dirty="0" smtClean="0"/>
              <a:t>“From Associate Professor to Professor: Productive Decision-making at Mid-Career”</a:t>
            </a:r>
          </a:p>
          <a:p>
            <a:pPr lvl="1">
              <a:buFont typeface="Arial" pitchFamily="34" charset="0"/>
              <a:buChar char="•"/>
            </a:pPr>
            <a:endParaRPr lang="en-US" sz="800" b="1" dirty="0" smtClean="0"/>
          </a:p>
          <a:p>
            <a:pPr lvl="1"/>
            <a:r>
              <a:rPr lang="en-US" sz="1600" b="1" dirty="0" smtClean="0"/>
              <a:t>Winner, POD Innovation Award 2009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82880" y="1524000"/>
            <a:ext cx="7315200" cy="5637000"/>
          </a:xfrm>
          <a:noFill/>
        </p:spPr>
        <p:txBody>
          <a:bodyPr/>
          <a:lstStyle/>
          <a:p>
            <a:pPr>
              <a:buNone/>
            </a:pPr>
            <a:endParaRPr lang="en-US" sz="2800" dirty="0" smtClean="0">
              <a:effectLst/>
            </a:endParaRPr>
          </a:p>
          <a:p>
            <a:pPr lvl="1"/>
            <a:r>
              <a:rPr lang="en-US" sz="3000" b="1" dirty="0" smtClean="0">
                <a:solidFill>
                  <a:schemeClr val="tx1"/>
                </a:solidFill>
                <a:effectLst/>
                <a:latin typeface="Times New Roman" pitchFamily="18" charset="0"/>
                <a:cs typeface="Times New Roman" pitchFamily="18" charset="0"/>
              </a:rPr>
              <a:t>Leadership Development for Faculty</a:t>
            </a:r>
          </a:p>
          <a:p>
            <a:pPr lvl="2"/>
            <a:r>
              <a:rPr lang="en-US" b="1" dirty="0" smtClean="0">
                <a:solidFill>
                  <a:schemeClr val="tx1"/>
                </a:solidFill>
                <a:effectLst/>
                <a:latin typeface="Times New Roman" pitchFamily="18" charset="0"/>
                <a:cs typeface="Times New Roman" pitchFamily="18" charset="0"/>
              </a:rPr>
              <a:t>Workshops for Faculty on Leadership and Academic Life (4-6 per year)</a:t>
            </a:r>
          </a:p>
          <a:p>
            <a:pPr lvl="3"/>
            <a:r>
              <a:rPr lang="en-US" sz="1800" b="1" dirty="0" smtClean="0">
                <a:effectLst/>
                <a:latin typeface="Times New Roman" pitchFamily="18" charset="0"/>
                <a:cs typeface="Times New Roman" pitchFamily="18" charset="0"/>
              </a:rPr>
              <a:t>Designed for faculty who want to learn more about leadership and managerial skills and possible paths into academic administration </a:t>
            </a:r>
          </a:p>
          <a:p>
            <a:pPr lvl="3"/>
            <a:r>
              <a:rPr lang="en-US" sz="1800" b="1" dirty="0" smtClean="0">
                <a:latin typeface="Times New Roman" pitchFamily="18" charset="0"/>
                <a:cs typeface="Times New Roman" pitchFamily="18" charset="0"/>
              </a:rPr>
              <a:t>For past topics: </a:t>
            </a:r>
            <a:r>
              <a:rPr lang="en-US" sz="1800" dirty="0" smtClean="0">
                <a:latin typeface="Times New Roman" pitchFamily="18" charset="0"/>
                <a:cs typeface="Times New Roman" pitchFamily="18" charset="0"/>
                <a:hlinkClick r:id="rId3"/>
              </a:rPr>
              <a:t>http://fod.msu.edu/opportunities/detail/past-workshops-faculty-leadership-and-academic-life</a:t>
            </a:r>
            <a:endParaRPr lang="en-US" sz="1800" dirty="0" smtClean="0">
              <a:latin typeface="Times New Roman" pitchFamily="18" charset="0"/>
              <a:cs typeface="Times New Roman" pitchFamily="18" charset="0"/>
            </a:endParaRPr>
          </a:p>
          <a:p>
            <a:pPr lvl="3">
              <a:buNone/>
            </a:pPr>
            <a:endParaRPr lang="en-US" dirty="0" smtClean="0">
              <a:effectLst/>
            </a:endParaRPr>
          </a:p>
        </p:txBody>
      </p:sp>
      <p:sp>
        <p:nvSpPr>
          <p:cNvPr id="21506" name="Rectangle 2"/>
          <p:cNvSpPr>
            <a:spLocks noGrp="1" noChangeArrowheads="1"/>
          </p:cNvSpPr>
          <p:nvPr>
            <p:ph type="title"/>
          </p:nvPr>
        </p:nvSpPr>
        <p:spPr>
          <a:xfrm>
            <a:off x="685800" y="152400"/>
            <a:ext cx="7772400" cy="1438031"/>
          </a:xfrm>
        </p:spPr>
        <p:txBody>
          <a:bodyPr>
            <a:normAutofit fontScale="90000"/>
          </a:bodyPr>
          <a:lstStyle/>
          <a:p>
            <a:pPr algn="ctr"/>
            <a:r>
              <a:rPr lang="en-US" sz="4000" dirty="0" smtClean="0">
                <a:solidFill>
                  <a:schemeClr val="tx1"/>
                </a:solidFill>
              </a:rPr>
              <a:t/>
            </a:r>
            <a:br>
              <a:rPr lang="en-US" sz="4000" dirty="0" smtClean="0">
                <a:solidFill>
                  <a:schemeClr val="tx1"/>
                </a:solidFill>
              </a:rPr>
            </a:br>
            <a:r>
              <a:rPr lang="en-US" sz="4200" b="1" dirty="0" smtClean="0">
                <a:solidFill>
                  <a:srgbClr val="216523"/>
                </a:solidFill>
                <a:latin typeface="Arial Black" pitchFamily="34" charset="0"/>
              </a:rPr>
              <a:t>New MSU Initiatives Cont.</a:t>
            </a:r>
            <a:endParaRPr lang="en-US" sz="4200" dirty="0" smtClean="0">
              <a:solidFill>
                <a:srgbClr val="216523"/>
              </a:solidFill>
              <a:latin typeface="Arial Black" pitchFamily="34" charset="0"/>
            </a:endParaRPr>
          </a:p>
        </p:txBody>
      </p:sp>
      <p:sp>
        <p:nvSpPr>
          <p:cNvPr id="5" name="Slide Number Placeholder 4"/>
          <p:cNvSpPr>
            <a:spLocks noGrp="1"/>
          </p:cNvSpPr>
          <p:nvPr>
            <p:ph type="sldNum" sz="quarter" idx="12"/>
          </p:nvPr>
        </p:nvSpPr>
        <p:spPr/>
        <p:txBody>
          <a:bodyPr/>
          <a:lstStyle/>
          <a:p>
            <a:pPr>
              <a:defRPr/>
            </a:pPr>
            <a:fld id="{1F17C09E-281A-46C7-BAB4-05236F94CF9A}" type="slidenum">
              <a:rPr lang="en-US" smtClean="0"/>
              <a:pPr>
                <a:defRPr/>
              </a:pPr>
              <a:t>27</a:t>
            </a:fld>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8080" y="2209800"/>
            <a:ext cx="1464253" cy="3352800"/>
          </a:xfrm>
          <a:prstGeom prst="rect">
            <a:avLst/>
          </a:prstGeom>
          <a:ln>
            <a:solidFill>
              <a:schemeClr val="accent4">
                <a:lumMod val="75000"/>
              </a:schemeClr>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69" y="617220"/>
            <a:ext cx="8617743" cy="627233"/>
          </a:xfrm>
        </p:spPr>
        <p:txBody>
          <a:bodyPr>
            <a:normAutofit fontScale="90000"/>
          </a:bodyPr>
          <a:lstStyle/>
          <a:p>
            <a:pPr algn="ctr"/>
            <a:r>
              <a:rPr lang="en-US" b="1" dirty="0" smtClean="0">
                <a:solidFill>
                  <a:srgbClr val="216523"/>
                </a:solidFill>
                <a:latin typeface="Arial Black" pitchFamily="34" charset="0"/>
              </a:rPr>
              <a:t>New MSU Initiatives Cont.</a:t>
            </a:r>
            <a:endParaRPr lang="en-US" dirty="0">
              <a:solidFill>
                <a:srgbClr val="216523"/>
              </a:solidFill>
            </a:endParaRPr>
          </a:p>
        </p:txBody>
      </p:sp>
      <p:sp>
        <p:nvSpPr>
          <p:cNvPr id="3" name="Content Placeholder 2"/>
          <p:cNvSpPr>
            <a:spLocks noGrp="1"/>
          </p:cNvSpPr>
          <p:nvPr>
            <p:ph idx="1"/>
          </p:nvPr>
        </p:nvSpPr>
        <p:spPr>
          <a:xfrm>
            <a:off x="152400" y="1219200"/>
            <a:ext cx="8229600" cy="4523695"/>
          </a:xfrm>
          <a:ln>
            <a:noFill/>
          </a:ln>
        </p:spPr>
        <p:txBody>
          <a:bodyPr/>
          <a:lstStyle/>
          <a:p>
            <a:r>
              <a:rPr lang="en-US" sz="2600" b="1" dirty="0" smtClean="0">
                <a:solidFill>
                  <a:schemeClr val="tx1"/>
                </a:solidFill>
                <a:latin typeface="Times New Roman" pitchFamily="18" charset="0"/>
                <a:cs typeface="Times New Roman" pitchFamily="18" charset="0"/>
              </a:rPr>
              <a:t>Review of Alignment of Expectations and Processes for Promotion to Associate Professor and to Professor</a:t>
            </a:r>
          </a:p>
          <a:p>
            <a:pPr lvl="1"/>
            <a:r>
              <a:rPr lang="en-US" sz="2300" b="1" dirty="0" smtClean="0">
                <a:solidFill>
                  <a:schemeClr val="tx1"/>
                </a:solidFill>
                <a:latin typeface="Times New Roman" pitchFamily="18" charset="0"/>
                <a:cs typeface="Times New Roman" pitchFamily="18" charset="0"/>
              </a:rPr>
              <a:t>MSU NSF ADAPP-ADVANCE Grant</a:t>
            </a:r>
          </a:p>
          <a:p>
            <a:pPr lvl="2"/>
            <a:r>
              <a:rPr lang="en-US" b="1" dirty="0" smtClean="0">
                <a:solidFill>
                  <a:schemeClr val="tx1"/>
                </a:solidFill>
                <a:latin typeface="Times New Roman" pitchFamily="18" charset="0"/>
                <a:cs typeface="Times New Roman" pitchFamily="18" charset="0"/>
              </a:rPr>
              <a:t>Annual Performance Review Toolkit: </a:t>
            </a:r>
          </a:p>
          <a:p>
            <a:pPr lvl="3"/>
            <a:r>
              <a:rPr lang="en-US" sz="1200" b="1" dirty="0" smtClean="0">
                <a:latin typeface="Times New Roman" pitchFamily="18" charset="0"/>
                <a:cs typeface="Times New Roman" pitchFamily="18" charset="0"/>
                <a:hlinkClick r:id="rId3"/>
              </a:rPr>
              <a:t>http://www.adapp-advance.msu.edu/annual-performance-review-tenure-system-toolkit</a:t>
            </a:r>
            <a:endParaRPr lang="en-US" sz="1200" dirty="0" smtClean="0">
              <a:latin typeface="Times New Roman" pitchFamily="18" charset="0"/>
              <a:cs typeface="Times New Roman" pitchFamily="18" charset="0"/>
            </a:endParaRPr>
          </a:p>
          <a:p>
            <a:pPr lvl="2"/>
            <a:r>
              <a:rPr lang="en-US" b="1" dirty="0" smtClean="0">
                <a:solidFill>
                  <a:schemeClr val="tx1"/>
                </a:solidFill>
                <a:latin typeface="Times New Roman" pitchFamily="18" charset="0"/>
                <a:cs typeface="Times New Roman" pitchFamily="18" charset="0"/>
              </a:rPr>
              <a:t>RP&amp;T Toolkit:	</a:t>
            </a:r>
          </a:p>
          <a:p>
            <a:pPr lvl="3"/>
            <a:r>
              <a:rPr lang="en-US" sz="1200" dirty="0" smtClean="0">
                <a:latin typeface="Times New Roman" pitchFamily="18" charset="0"/>
                <a:cs typeface="Times New Roman" pitchFamily="18" charset="0"/>
                <a:hlinkClick r:id="rId4"/>
              </a:rPr>
              <a:t>http://www.adapp-advance.msu.edu/reappointment-promotion-and-tenure-toolkit</a:t>
            </a:r>
            <a:endParaRPr lang="en-US" sz="1200" dirty="0" smtClean="0">
              <a:latin typeface="Times New Roman" pitchFamily="18" charset="0"/>
              <a:cs typeface="Times New Roman" pitchFamily="18" charset="0"/>
            </a:endParaRPr>
          </a:p>
          <a:p>
            <a:pPr lvl="2"/>
            <a:r>
              <a:rPr lang="en-US" b="1" dirty="0" smtClean="0">
                <a:solidFill>
                  <a:schemeClr val="tx1"/>
                </a:solidFill>
                <a:latin typeface="Times New Roman" pitchFamily="18" charset="0"/>
                <a:cs typeface="Times New Roman" pitchFamily="18" charset="0"/>
              </a:rPr>
              <a:t>Faculty Search Toolkit:</a:t>
            </a:r>
          </a:p>
          <a:p>
            <a:pPr lvl="3"/>
            <a:r>
              <a:rPr lang="en-US" sz="1200" b="1" dirty="0" smtClean="0">
                <a:latin typeface="Times New Roman" pitchFamily="18" charset="0"/>
                <a:cs typeface="Times New Roman" pitchFamily="18" charset="0"/>
                <a:hlinkClick r:id="rId5"/>
              </a:rPr>
              <a:t>http://www.adapp-advance.msu.edu/project/faculty-search-and-selection</a:t>
            </a:r>
            <a:endParaRPr lang="en-US" sz="1200" b="1" dirty="0" smtClean="0">
              <a:latin typeface="Times New Roman" pitchFamily="18" charset="0"/>
              <a:cs typeface="Times New Roman" pitchFamily="18" charset="0"/>
              <a:hlinkClick r:id="rId6"/>
            </a:endParaRPr>
          </a:p>
          <a:p>
            <a:r>
              <a:rPr lang="en-US" sz="2700" b="1" dirty="0" smtClean="0">
                <a:solidFill>
                  <a:schemeClr val="tx1"/>
                </a:solidFill>
                <a:latin typeface="Times New Roman" pitchFamily="18" charset="0"/>
                <a:cs typeface="Times New Roman" pitchFamily="18" charset="0"/>
              </a:rPr>
              <a:t>Efforts to Promote Faculty Mentoring </a:t>
            </a:r>
          </a:p>
          <a:p>
            <a:pPr lvl="2"/>
            <a:r>
              <a:rPr lang="en-US" b="1" dirty="0" smtClean="0">
                <a:solidFill>
                  <a:schemeClr val="tx1"/>
                </a:solidFill>
                <a:latin typeface="Times New Roman" pitchFamily="18" charset="0"/>
                <a:cs typeface="Times New Roman" pitchFamily="18" charset="0"/>
              </a:rPr>
              <a:t>Mentoring Toolkit: </a:t>
            </a:r>
          </a:p>
          <a:p>
            <a:pPr lvl="3"/>
            <a:r>
              <a:rPr lang="en-US" sz="1200" b="1" dirty="0" smtClean="0">
                <a:solidFill>
                  <a:srgbClr val="0C533A"/>
                </a:solidFill>
                <a:latin typeface="Times New Roman" pitchFamily="18" charset="0"/>
                <a:cs typeface="Times New Roman" pitchFamily="18" charset="0"/>
                <a:hlinkClick r:id="rId7"/>
              </a:rPr>
              <a:t>http://www.adapp-advance.msu.edu/Faculty-Mentoring-Toolkit</a:t>
            </a:r>
            <a:endParaRPr lang="en-US" sz="1200" b="1" dirty="0" smtClean="0">
              <a:solidFill>
                <a:srgbClr val="0C533A"/>
              </a:solidFill>
              <a:latin typeface="Times New Roman" pitchFamily="18" charset="0"/>
              <a:cs typeface="Times New Roman" pitchFamily="18" charset="0"/>
            </a:endParaRPr>
          </a:p>
          <a:p>
            <a:pPr lvl="2"/>
            <a:r>
              <a:rPr lang="en-US" b="1" dirty="0" smtClean="0">
                <a:solidFill>
                  <a:schemeClr val="tx1"/>
                </a:solidFill>
                <a:latin typeface="Times New Roman" pitchFamily="18" charset="0"/>
                <a:cs typeface="Times New Roman" pitchFamily="18" charset="0"/>
              </a:rPr>
              <a:t>Establishment of a Mentoring Policy: </a:t>
            </a:r>
          </a:p>
          <a:p>
            <a:pPr lvl="3"/>
            <a:r>
              <a:rPr lang="en-US" sz="1200" b="1" dirty="0" smtClean="0">
                <a:solidFill>
                  <a:schemeClr val="tx1"/>
                </a:solidFill>
                <a:latin typeface="Times New Roman" pitchFamily="18" charset="0"/>
                <a:cs typeface="Times New Roman" pitchFamily="18" charset="0"/>
                <a:hlinkClick r:id="rId6"/>
              </a:rPr>
              <a:t>http://www.adapp-advance.msu.edu/files_adapp-advance/content/Mentoring%20Policy-Final%203-2-11.pdf</a:t>
            </a:r>
            <a:endParaRPr lang="en-US" sz="1200" b="1" dirty="0" smtClean="0">
              <a:solidFill>
                <a:schemeClr val="tx1"/>
              </a:solidFill>
              <a:latin typeface="Times New Roman" pitchFamily="18" charset="0"/>
              <a:cs typeface="Times New Roman" pitchFamily="18" charset="0"/>
            </a:endParaRPr>
          </a:p>
          <a:p>
            <a:pPr lvl="1"/>
            <a:endParaRPr lang="en-US" sz="1200" b="1" dirty="0" smtClean="0">
              <a:solidFill>
                <a:schemeClr val="tx1"/>
              </a:solidFill>
            </a:endParaRPr>
          </a:p>
          <a:p>
            <a:pPr>
              <a:buNone/>
            </a:pPr>
            <a:r>
              <a:rPr lang="en-US" sz="2400" dirty="0" smtClean="0"/>
              <a:t>	</a:t>
            </a:r>
          </a:p>
          <a:p>
            <a:endParaRPr lang="en-US" dirty="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28</a:t>
            </a:fld>
            <a:endParaRPr lang="en-US" dirty="0"/>
          </a:p>
        </p:txBody>
      </p:sp>
      <p:pic>
        <p:nvPicPr>
          <p:cNvPr id="6" name="Picture 5" descr="Annual_Perf.jpg"/>
          <p:cNvPicPr>
            <a:picLocks noChangeAspect="1"/>
          </p:cNvPicPr>
          <p:nvPr/>
        </p:nvPicPr>
        <p:blipFill>
          <a:blip r:embed="rId8" cstate="print"/>
          <a:srcRect l="11835" b="7595"/>
          <a:stretch>
            <a:fillRect/>
          </a:stretch>
        </p:blipFill>
        <p:spPr>
          <a:xfrm>
            <a:off x="8198181" y="1828800"/>
            <a:ext cx="688449" cy="947038"/>
          </a:xfrm>
          <a:prstGeom prst="rect">
            <a:avLst/>
          </a:prstGeom>
          <a:ln>
            <a:solidFill>
              <a:srgbClr val="18453B"/>
            </a:solidFill>
          </a:ln>
        </p:spPr>
      </p:pic>
      <p:pic>
        <p:nvPicPr>
          <p:cNvPr id="8" name="Picture 7" descr="RPT.jpg"/>
          <p:cNvPicPr>
            <a:picLocks noChangeAspect="1"/>
          </p:cNvPicPr>
          <p:nvPr/>
        </p:nvPicPr>
        <p:blipFill>
          <a:blip r:embed="rId9" cstate="print"/>
          <a:stretch>
            <a:fillRect/>
          </a:stretch>
        </p:blipFill>
        <p:spPr>
          <a:xfrm>
            <a:off x="8218786" y="2895599"/>
            <a:ext cx="667844" cy="977915"/>
          </a:xfrm>
          <a:prstGeom prst="rect">
            <a:avLst/>
          </a:prstGeom>
          <a:ln>
            <a:solidFill>
              <a:srgbClr val="18453B"/>
            </a:solidFill>
          </a:ln>
        </p:spPr>
      </p:pic>
      <p:pic>
        <p:nvPicPr>
          <p:cNvPr id="9" name="Picture 8" descr="mentoring.jpg"/>
          <p:cNvPicPr>
            <a:picLocks noChangeAspect="1"/>
          </p:cNvPicPr>
          <p:nvPr/>
        </p:nvPicPr>
        <p:blipFill>
          <a:blip r:embed="rId10" cstate="print"/>
          <a:stretch>
            <a:fillRect/>
          </a:stretch>
        </p:blipFill>
        <p:spPr>
          <a:xfrm>
            <a:off x="8198181" y="5105400"/>
            <a:ext cx="664588" cy="990600"/>
          </a:xfrm>
          <a:prstGeom prst="rect">
            <a:avLst/>
          </a:prstGeom>
          <a:ln>
            <a:solidFill>
              <a:srgbClr val="18453B"/>
            </a:solidFill>
          </a:ln>
        </p:spPr>
      </p:pic>
      <p:pic>
        <p:nvPicPr>
          <p:cNvPr id="10" name="Picture 9" descr="SEARCH1-40_Page_01.jpg"/>
          <p:cNvPicPr>
            <a:picLocks noChangeAspect="1"/>
          </p:cNvPicPr>
          <p:nvPr/>
        </p:nvPicPr>
        <p:blipFill>
          <a:blip r:embed="rId11" cstate="print"/>
          <a:stretch>
            <a:fillRect/>
          </a:stretch>
        </p:blipFill>
        <p:spPr>
          <a:xfrm>
            <a:off x="8218786" y="4027894"/>
            <a:ext cx="643039" cy="964862"/>
          </a:xfrm>
          <a:prstGeom prst="rect">
            <a:avLst/>
          </a:prstGeom>
          <a:ln>
            <a:solidFill>
              <a:schemeClr val="tx1"/>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7525513" cy="4002488"/>
          </a:xfrm>
        </p:spPr>
        <p:txBody>
          <a:bodyPr/>
          <a:lstStyle/>
          <a:p>
            <a:pPr>
              <a:buNone/>
            </a:pPr>
            <a:r>
              <a:rPr lang="en-US" sz="2300" b="1" dirty="0" smtClean="0">
                <a:solidFill>
                  <a:schemeClr val="tx1"/>
                </a:solidFill>
                <a:latin typeface="Times New Roman" pitchFamily="18" charset="0"/>
                <a:cs typeface="Times New Roman" pitchFamily="18" charset="0"/>
              </a:rPr>
              <a:t>MENTORING TOOLS FOR MENTEES</a:t>
            </a:r>
            <a:endParaRPr lang="en-US" sz="2300" dirty="0" smtClean="0">
              <a:solidFill>
                <a:schemeClr val="tx1"/>
              </a:solidFill>
              <a:latin typeface="Times New Roman" pitchFamily="18" charset="0"/>
              <a:cs typeface="Times New Roman" pitchFamily="18" charset="0"/>
            </a:endParaRPr>
          </a:p>
          <a:p>
            <a:pPr lvl="1"/>
            <a:r>
              <a:rPr lang="en-US" sz="2300" b="1" dirty="0" smtClean="0">
                <a:solidFill>
                  <a:schemeClr val="tx1"/>
                </a:solidFill>
                <a:latin typeface="Times New Roman" pitchFamily="18" charset="0"/>
                <a:cs typeface="Times New Roman" pitchFamily="18" charset="0"/>
              </a:rPr>
              <a:t>Using the </a:t>
            </a:r>
            <a:r>
              <a:rPr lang="en-US" sz="2300" b="1" u="sng" dirty="0" smtClean="0">
                <a:solidFill>
                  <a:schemeClr val="tx1"/>
                </a:solidFill>
                <a:latin typeface="Times New Roman" pitchFamily="18" charset="0"/>
                <a:cs typeface="Times New Roman" pitchFamily="18" charset="0"/>
              </a:rPr>
              <a:t>Assessing Your Mentoring Networks </a:t>
            </a:r>
            <a:r>
              <a:rPr lang="en-US" sz="2300" b="1" dirty="0" smtClean="0">
                <a:solidFill>
                  <a:schemeClr val="tx1"/>
                </a:solidFill>
                <a:latin typeface="Times New Roman" pitchFamily="18" charset="0"/>
                <a:cs typeface="Times New Roman" pitchFamily="18" charset="0"/>
              </a:rPr>
              <a:t>sheet, identify each dimension of your appointment, responsibilities, and priorities.</a:t>
            </a:r>
          </a:p>
          <a:p>
            <a:pPr lvl="1"/>
            <a:r>
              <a:rPr lang="en-US" sz="2300" b="1" dirty="0" smtClean="0">
                <a:solidFill>
                  <a:schemeClr val="tx1"/>
                </a:solidFill>
                <a:latin typeface="Times New Roman" pitchFamily="18" charset="0"/>
                <a:cs typeface="Times New Roman" pitchFamily="18" charset="0"/>
              </a:rPr>
              <a:t>For each dimension, identify your                    existing formal and informal mentors.</a:t>
            </a:r>
          </a:p>
          <a:p>
            <a:pPr lvl="1"/>
            <a:r>
              <a:rPr lang="en-US" sz="2300" b="1" dirty="0" smtClean="0">
                <a:solidFill>
                  <a:schemeClr val="tx1"/>
                </a:solidFill>
                <a:latin typeface="Times New Roman" pitchFamily="18" charset="0"/>
                <a:cs typeface="Times New Roman" pitchFamily="18" charset="0"/>
              </a:rPr>
              <a:t>For each dimension, identify possible                   additions to your mentoring network. </a:t>
            </a:r>
          </a:p>
          <a:p>
            <a:pPr lvl="1"/>
            <a:r>
              <a:rPr lang="en-US" sz="2300" b="1" dirty="0" smtClean="0">
                <a:solidFill>
                  <a:schemeClr val="tx1"/>
                </a:solidFill>
                <a:latin typeface="Times New Roman" pitchFamily="18" charset="0"/>
                <a:cs typeface="Times New Roman" pitchFamily="18" charset="0"/>
              </a:rPr>
              <a:t>With your Mentor, discuss strategies to build your network over time.</a:t>
            </a:r>
          </a:p>
        </p:txBody>
      </p:sp>
      <p:sp>
        <p:nvSpPr>
          <p:cNvPr id="3" name="Title 2"/>
          <p:cNvSpPr>
            <a:spLocks noGrp="1"/>
          </p:cNvSpPr>
          <p:nvPr>
            <p:ph type="title"/>
          </p:nvPr>
        </p:nvSpPr>
        <p:spPr>
          <a:xfrm>
            <a:off x="457200" y="685800"/>
            <a:ext cx="8229600" cy="1096353"/>
          </a:xfrm>
        </p:spPr>
        <p:txBody>
          <a:bodyPr>
            <a:normAutofit fontScale="90000"/>
          </a:bodyPr>
          <a:lstStyle/>
          <a:p>
            <a:r>
              <a:rPr lang="en-US" sz="2800" dirty="0" smtClean="0">
                <a:latin typeface="Arial Black" pitchFamily="34" charset="0"/>
              </a:rPr>
              <a:t/>
            </a:r>
            <a:br>
              <a:rPr lang="en-US" sz="2800" dirty="0" smtClean="0">
                <a:latin typeface="Arial Black" pitchFamily="34" charset="0"/>
              </a:rPr>
            </a:br>
            <a:r>
              <a:rPr lang="en-US" sz="2800" dirty="0" smtClean="0">
                <a:solidFill>
                  <a:srgbClr val="25652D"/>
                </a:solidFill>
                <a:latin typeface="Arial Black" pitchFamily="34" charset="0"/>
              </a:rPr>
              <a:t>NETWORKING:  A High Priority </a:t>
            </a:r>
            <a:br>
              <a:rPr lang="en-US" sz="2800" dirty="0" smtClean="0">
                <a:solidFill>
                  <a:srgbClr val="25652D"/>
                </a:solidFill>
                <a:latin typeface="Arial Black" pitchFamily="34" charset="0"/>
              </a:rPr>
            </a:br>
            <a:r>
              <a:rPr lang="en-US" sz="2800" dirty="0" smtClean="0">
                <a:solidFill>
                  <a:srgbClr val="25652D"/>
                </a:solidFill>
                <a:latin typeface="Arial Black" pitchFamily="34" charset="0"/>
              </a:rPr>
              <a:t>and Valued Dimension of Mentoring </a:t>
            </a:r>
            <a:r>
              <a:rPr lang="en-US" sz="2800" dirty="0" smtClean="0">
                <a:latin typeface="Arial Black" pitchFamily="34" charset="0"/>
              </a:rPr>
              <a:t/>
            </a:r>
            <a:br>
              <a:rPr lang="en-US" sz="2800" dirty="0" smtClean="0">
                <a:latin typeface="Arial Black" pitchFamily="34" charset="0"/>
              </a:rPr>
            </a:br>
            <a:endParaRPr lang="en-US" sz="2800" dirty="0">
              <a:latin typeface="Arial Black" pitchFamily="34" charset="0"/>
            </a:endParaRPr>
          </a:p>
        </p:txBody>
      </p:sp>
      <p:pic>
        <p:nvPicPr>
          <p:cNvPr id="4" name="Picture 3" descr="S:\Lauren\networking.jpg"/>
          <p:cNvPicPr>
            <a:picLocks noChangeAspect="1" noChangeArrowheads="1"/>
          </p:cNvPicPr>
          <p:nvPr/>
        </p:nvPicPr>
        <p:blipFill>
          <a:blip r:embed="rId3" cstate="print"/>
          <a:srcRect b="8725"/>
          <a:stretch>
            <a:fillRect/>
          </a:stretch>
        </p:blipFill>
        <p:spPr bwMode="auto">
          <a:xfrm>
            <a:off x="7580611" y="990600"/>
            <a:ext cx="1273192" cy="14506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B0E6B1B-ABD4-4E59-80B5-64CCE2111482}" type="slidenum">
              <a:rPr lang="en-US" smtClean="0"/>
              <a:pPr>
                <a:defRPr/>
              </a:pPr>
              <a:t>29</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1" y="3130945"/>
            <a:ext cx="1631810" cy="2101905"/>
          </a:xfrm>
          <a:prstGeom prst="rect">
            <a:avLst/>
          </a:prstGeom>
          <a:ln>
            <a:solidFill>
              <a:srgbClr val="006600"/>
            </a:solidFill>
          </a:ln>
        </p:spPr>
      </p:pic>
    </p:spTree>
    <p:extLst>
      <p:ext uri="{BB962C8B-B14F-4D97-AF65-F5344CB8AC3E}">
        <p14:creationId xmlns:p14="http://schemas.microsoft.com/office/powerpoint/2010/main" val="2379597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533400"/>
            <a:ext cx="8610600" cy="1143000"/>
          </a:xfrm>
        </p:spPr>
        <p:txBody>
          <a:bodyPr/>
          <a:lstStyle/>
          <a:p>
            <a:pPr algn="ctr" eaLnBrk="1" hangingPunct="1"/>
            <a:r>
              <a:rPr lang="en-US" sz="3600" b="1" dirty="0" smtClean="0">
                <a:solidFill>
                  <a:srgbClr val="006600"/>
                </a:solidFill>
                <a:latin typeface="Arial Black" pitchFamily="34" charset="0"/>
                <a:cs typeface="Times New Roman" pitchFamily="18" charset="0"/>
              </a:rPr>
              <a:t>What Motivates Faculty at Work?</a:t>
            </a:r>
            <a:r>
              <a:rPr lang="en-US" sz="4000" b="1" dirty="0" smtClean="0">
                <a:solidFill>
                  <a:srgbClr val="006600"/>
                </a:solidFill>
                <a:latin typeface="Times New Roman" pitchFamily="18" charset="0"/>
                <a:cs typeface="Times New Roman" pitchFamily="18" charset="0"/>
              </a:rPr>
              <a:t/>
            </a:r>
            <a:br>
              <a:rPr lang="en-US" sz="4000" b="1" dirty="0" smtClean="0">
                <a:solidFill>
                  <a:srgbClr val="006600"/>
                </a:solidFill>
                <a:latin typeface="Times New Roman" pitchFamily="18" charset="0"/>
                <a:cs typeface="Times New Roman" pitchFamily="18" charset="0"/>
              </a:rPr>
            </a:br>
            <a:r>
              <a:rPr lang="en-US" sz="1400" dirty="0" smtClean="0">
                <a:solidFill>
                  <a:srgbClr val="006600"/>
                </a:solidFill>
                <a:latin typeface="Times New Roman" pitchFamily="18" charset="0"/>
                <a:cs typeface="Times New Roman" pitchFamily="18" charset="0"/>
              </a:rPr>
              <a:t>Blackburn, R. &amp; Lawrence, J.  (1995) </a:t>
            </a:r>
            <a:r>
              <a:rPr lang="en-US" sz="1400" i="1" dirty="0" smtClean="0">
                <a:solidFill>
                  <a:srgbClr val="006600"/>
                </a:solidFill>
                <a:latin typeface="Times New Roman" pitchFamily="18" charset="0"/>
                <a:cs typeface="Times New Roman" pitchFamily="18" charset="0"/>
              </a:rPr>
              <a:t>Faculty at Work: Motivation, Expectation, Satisfaction.</a:t>
            </a:r>
            <a:r>
              <a:rPr lang="en-US" sz="1400" dirty="0" smtClean="0">
                <a:solidFill>
                  <a:srgbClr val="006600"/>
                </a:solidFill>
                <a:latin typeface="Times New Roman" pitchFamily="18" charset="0"/>
                <a:cs typeface="Times New Roman" pitchFamily="18" charset="0"/>
              </a:rPr>
              <a:t> Baltimore, MD, Johns Hopkins University Press.</a:t>
            </a:r>
            <a:endParaRPr lang="en-US" sz="1800" dirty="0" smtClean="0">
              <a:solidFill>
                <a:srgbClr val="006600"/>
              </a:solidFill>
              <a:latin typeface="Times New Roman" pitchFamily="18" charset="0"/>
              <a:cs typeface="Times New Roman" pitchFamily="18" charset="0"/>
            </a:endParaRPr>
          </a:p>
        </p:txBody>
      </p:sp>
      <p:sp>
        <p:nvSpPr>
          <p:cNvPr id="7171" name="Rectangle 3"/>
          <p:cNvSpPr>
            <a:spLocks noGrp="1" noChangeArrowheads="1"/>
          </p:cNvSpPr>
          <p:nvPr>
            <p:ph idx="1"/>
          </p:nvPr>
        </p:nvSpPr>
        <p:spPr>
          <a:xfrm>
            <a:off x="304800" y="1790700"/>
            <a:ext cx="7714060" cy="4572000"/>
          </a:xfrm>
        </p:spPr>
        <p:txBody>
          <a:bodyPr/>
          <a:lstStyle/>
          <a:p>
            <a:pPr eaLnBrk="1" hangingPunct="1">
              <a:lnSpc>
                <a:spcPct val="80000"/>
              </a:lnSpc>
              <a:buFont typeface="Monotype Sorts"/>
              <a:buNone/>
            </a:pPr>
            <a:r>
              <a:rPr lang="en-US" sz="2600" b="1" dirty="0" smtClean="0">
                <a:solidFill>
                  <a:schemeClr val="tx1"/>
                </a:solidFill>
                <a:latin typeface="Times New Roman" pitchFamily="18" charset="0"/>
                <a:cs typeface="Times New Roman" pitchFamily="18" charset="0"/>
              </a:rPr>
              <a:t>Intrinsic Interest: (Intrinsic Motivator)</a:t>
            </a:r>
          </a:p>
          <a:p>
            <a:pPr eaLnBrk="1" hangingPunct="1">
              <a:lnSpc>
                <a:spcPct val="80000"/>
              </a:lnSpc>
              <a:buFont typeface="Wingdings" pitchFamily="2" charset="2"/>
              <a:buChar char="Ø"/>
            </a:pPr>
            <a:r>
              <a:rPr lang="en-US" sz="2200" b="1" dirty="0" smtClean="0">
                <a:solidFill>
                  <a:schemeClr val="tx1"/>
                </a:solidFill>
                <a:latin typeface="Times New Roman" pitchFamily="18" charset="0"/>
                <a:cs typeface="Times New Roman" pitchFamily="18" charset="0"/>
              </a:rPr>
              <a:t>Long-standing or emerging personal beliefs/values/interests</a:t>
            </a:r>
          </a:p>
          <a:p>
            <a:pPr eaLnBrk="1" hangingPunct="1">
              <a:lnSpc>
                <a:spcPct val="80000"/>
              </a:lnSpc>
              <a:buFont typeface="Wingdings" pitchFamily="2" charset="2"/>
              <a:buChar char="Ø"/>
            </a:pPr>
            <a:r>
              <a:rPr lang="en-US" sz="2200" b="1" dirty="0" smtClean="0">
                <a:solidFill>
                  <a:schemeClr val="tx1"/>
                </a:solidFill>
                <a:latin typeface="Times New Roman" pitchFamily="18" charset="0"/>
                <a:cs typeface="Times New Roman" pitchFamily="18" charset="0"/>
              </a:rPr>
              <a:t>Ideological origins</a:t>
            </a:r>
          </a:p>
          <a:p>
            <a:pPr eaLnBrk="1" hangingPunct="1">
              <a:lnSpc>
                <a:spcPct val="80000"/>
              </a:lnSpc>
              <a:buFont typeface="Wingdings" pitchFamily="2" charset="2"/>
              <a:buNone/>
            </a:pPr>
            <a:r>
              <a:rPr lang="en-US" sz="2600" b="1" dirty="0" smtClean="0">
                <a:solidFill>
                  <a:schemeClr val="tx1"/>
                </a:solidFill>
                <a:latin typeface="Times New Roman" pitchFamily="18" charset="0"/>
                <a:cs typeface="Times New Roman" pitchFamily="18" charset="0"/>
              </a:rPr>
              <a:t>Social Knowledge: (Extrinsic Motivator)</a:t>
            </a:r>
          </a:p>
          <a:p>
            <a:pPr eaLnBrk="1" hangingPunct="1">
              <a:lnSpc>
                <a:spcPct val="80000"/>
              </a:lnSpc>
              <a:buFont typeface="Wingdings" pitchFamily="2" charset="2"/>
              <a:buChar char="Ø"/>
            </a:pPr>
            <a:r>
              <a:rPr lang="en-US" sz="2200" b="1" u="sng" dirty="0" smtClean="0">
                <a:solidFill>
                  <a:schemeClr val="tx1"/>
                </a:solidFill>
                <a:latin typeface="Times New Roman" pitchFamily="18" charset="0"/>
                <a:cs typeface="Times New Roman" pitchFamily="18" charset="0"/>
              </a:rPr>
              <a:t>Perception</a:t>
            </a:r>
            <a:r>
              <a:rPr lang="en-US" sz="2200" b="1" dirty="0" smtClean="0">
                <a:solidFill>
                  <a:schemeClr val="tx1"/>
                </a:solidFill>
                <a:latin typeface="Times New Roman" pitchFamily="18" charset="0"/>
                <a:cs typeface="Times New Roman" pitchFamily="18" charset="0"/>
              </a:rPr>
              <a:t> of what is valued and rewarded in the organization</a:t>
            </a:r>
          </a:p>
          <a:p>
            <a:pPr lvl="1" eaLnBrk="1" hangingPunct="1">
              <a:lnSpc>
                <a:spcPct val="80000"/>
              </a:lnSpc>
              <a:buFont typeface="Wingdings" pitchFamily="2" charset="2"/>
              <a:buChar char="Ø"/>
            </a:pPr>
            <a:r>
              <a:rPr lang="en-US" sz="2000" b="1" dirty="0" smtClean="0">
                <a:solidFill>
                  <a:schemeClr val="tx1"/>
                </a:solidFill>
                <a:latin typeface="Times New Roman" pitchFamily="18" charset="0"/>
                <a:cs typeface="Times New Roman" pitchFamily="18" charset="0"/>
              </a:rPr>
              <a:t>Institution, college/school/department expectations and     rewards</a:t>
            </a:r>
          </a:p>
          <a:p>
            <a:pPr lvl="1" eaLnBrk="1" hangingPunct="1">
              <a:lnSpc>
                <a:spcPct val="80000"/>
              </a:lnSpc>
              <a:buFont typeface="Wingdings" pitchFamily="2" charset="2"/>
              <a:buChar char="Ø"/>
            </a:pPr>
            <a:r>
              <a:rPr lang="en-US" sz="2000" b="1" dirty="0" smtClean="0">
                <a:solidFill>
                  <a:schemeClr val="tx1"/>
                </a:solidFill>
                <a:latin typeface="Times New Roman" pitchFamily="18" charset="0"/>
                <a:cs typeface="Times New Roman" pitchFamily="18" charset="0"/>
              </a:rPr>
              <a:t>Disciplinary values, expectations and rewards</a:t>
            </a:r>
          </a:p>
          <a:p>
            <a:pPr eaLnBrk="1" hangingPunct="1">
              <a:lnSpc>
                <a:spcPct val="80000"/>
              </a:lnSpc>
              <a:buFont typeface="Wingdings" pitchFamily="2" charset="2"/>
              <a:buChar char="Ø"/>
            </a:pPr>
            <a:r>
              <a:rPr lang="en-US" sz="2200" b="1" dirty="0" smtClean="0">
                <a:solidFill>
                  <a:schemeClr val="tx1"/>
                </a:solidFill>
                <a:latin typeface="Times New Roman" pitchFamily="18" charset="0"/>
                <a:cs typeface="Times New Roman" pitchFamily="18" charset="0"/>
              </a:rPr>
              <a:t>Perception may/may not be accurate but is still powerful  </a:t>
            </a:r>
          </a:p>
          <a:p>
            <a:pPr eaLnBrk="1" hangingPunct="1">
              <a:lnSpc>
                <a:spcPct val="80000"/>
              </a:lnSpc>
              <a:buFont typeface="Wingdings" pitchFamily="2" charset="2"/>
              <a:buNone/>
            </a:pPr>
            <a:r>
              <a:rPr lang="en-US" sz="2600" b="1" dirty="0" smtClean="0">
                <a:solidFill>
                  <a:schemeClr val="tx1"/>
                </a:solidFill>
                <a:latin typeface="Times New Roman" pitchFamily="18" charset="0"/>
                <a:cs typeface="Times New Roman" pitchFamily="18" charset="0"/>
              </a:rPr>
              <a:t>Self-Efficacy: (Belief in Competence)</a:t>
            </a:r>
          </a:p>
          <a:p>
            <a:pPr eaLnBrk="1" hangingPunct="1">
              <a:lnSpc>
                <a:spcPct val="80000"/>
              </a:lnSpc>
              <a:buFont typeface="Wingdings" pitchFamily="2" charset="2"/>
              <a:buChar char="Ø"/>
            </a:pPr>
            <a:r>
              <a:rPr lang="en-US" sz="2200" b="1" dirty="0" smtClean="0">
                <a:solidFill>
                  <a:schemeClr val="tx1"/>
                </a:solidFill>
                <a:latin typeface="Times New Roman" pitchFamily="18" charset="0"/>
                <a:cs typeface="Times New Roman" pitchFamily="18" charset="0"/>
              </a:rPr>
              <a:t>Personal belief that you know how to do what is expected.</a:t>
            </a:r>
          </a:p>
          <a:p>
            <a:pPr eaLnBrk="1" hangingPunct="1">
              <a:lnSpc>
                <a:spcPct val="80000"/>
              </a:lnSpc>
              <a:buFont typeface="Wingdings" pitchFamily="2" charset="2"/>
              <a:buChar char="Ø"/>
            </a:pPr>
            <a:r>
              <a:rPr lang="en-US" sz="2200" b="1" dirty="0" smtClean="0">
                <a:solidFill>
                  <a:schemeClr val="tx1"/>
                </a:solidFill>
                <a:latin typeface="Times New Roman" pitchFamily="18" charset="0"/>
                <a:cs typeface="Times New Roman" pitchFamily="18" charset="0"/>
              </a:rPr>
              <a:t>“I know how to do it and I can do it well.”</a:t>
            </a:r>
          </a:p>
        </p:txBody>
      </p:sp>
      <p:sp>
        <p:nvSpPr>
          <p:cNvPr id="5124" name="Slide Number Placeholder 3"/>
          <p:cNvSpPr>
            <a:spLocks noGrp="1"/>
          </p:cNvSpPr>
          <p:nvPr>
            <p:ph type="sldNum" sz="quarter" idx="12"/>
          </p:nvPr>
        </p:nvSpPr>
        <p:spPr/>
        <p:txBody>
          <a:bodyPr/>
          <a:lstStyle/>
          <a:p>
            <a:pPr>
              <a:defRPr/>
            </a:pPr>
            <a:fld id="{1845CA32-2A9B-4446-9050-CB30E53BD0E6}" type="slidenum">
              <a:rPr lang="en-US"/>
              <a:pPr>
                <a:defRPr/>
              </a:pPr>
              <a:t>3</a:t>
            </a:fld>
            <a:endParaRPr lang="en-US" dirty="0"/>
          </a:p>
        </p:txBody>
      </p:sp>
      <p:pic>
        <p:nvPicPr>
          <p:cNvPr id="8" name="Picture 7" descr="MH900014630.JPG"/>
          <p:cNvPicPr>
            <a:picLocks noChangeAspect="1"/>
          </p:cNvPicPr>
          <p:nvPr/>
        </p:nvPicPr>
        <p:blipFill>
          <a:blip r:embed="rId3" cstate="print"/>
          <a:stretch>
            <a:fillRect/>
          </a:stretch>
        </p:blipFill>
        <p:spPr>
          <a:xfrm>
            <a:off x="8018860" y="1403717"/>
            <a:ext cx="990600" cy="990600"/>
          </a:xfrm>
          <a:prstGeom prst="rect">
            <a:avLst/>
          </a:prstGeom>
        </p:spPr>
      </p:pic>
      <p:pic>
        <p:nvPicPr>
          <p:cNvPr id="6" name="Picture 3" descr="C:\Users\fodexsec\Desktop\182499afro-americans_bulb_182499.jpg"/>
          <p:cNvPicPr>
            <a:picLocks noChangeAspect="1" noChangeArrowheads="1"/>
          </p:cNvPicPr>
          <p:nvPr/>
        </p:nvPicPr>
        <p:blipFill>
          <a:blip r:embed="rId4" cstate="print"/>
          <a:srcRect/>
          <a:stretch>
            <a:fillRect/>
          </a:stretch>
        </p:blipFill>
        <p:spPr bwMode="auto">
          <a:xfrm>
            <a:off x="7237102" y="2971800"/>
            <a:ext cx="1785938" cy="1524000"/>
          </a:xfrm>
          <a:prstGeom prst="rect">
            <a:avLst/>
          </a:prstGeom>
          <a:noFill/>
        </p:spPr>
      </p:pic>
      <p:pic>
        <p:nvPicPr>
          <p:cNvPr id="7" name="Picture 6" descr="rosie_the_riveter-231x300.jpg"/>
          <p:cNvPicPr>
            <a:picLocks noChangeAspect="1"/>
          </p:cNvPicPr>
          <p:nvPr/>
        </p:nvPicPr>
        <p:blipFill>
          <a:blip r:embed="rId5" cstate="print"/>
          <a:srcRect r="-545" b="6452"/>
          <a:stretch>
            <a:fillRect/>
          </a:stretch>
        </p:blipFill>
        <p:spPr>
          <a:xfrm>
            <a:off x="7981793" y="4958038"/>
            <a:ext cx="990600" cy="1196975"/>
          </a:xfrm>
          <a:prstGeom prst="rect">
            <a:avLst/>
          </a:prstGeom>
          <a:ln>
            <a:solidFill>
              <a:schemeClr val="tx1"/>
            </a:solidFill>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500"/>
                                        <p:tgtEl>
                                          <p:spTgt spid="7171">
                                            <p:txEl>
                                              <p:pRg st="2" end="2"/>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fade">
                                      <p:cBhvr>
                                        <p:cTn id="25" dur="500"/>
                                        <p:tgtEl>
                                          <p:spTgt spid="7171">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500"/>
                                        <p:tgtEl>
                                          <p:spTgt spid="7171">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Effect transition="in" filter="fade">
                                      <p:cBhvr>
                                        <p:cTn id="31" dur="500"/>
                                        <p:tgtEl>
                                          <p:spTgt spid="7171">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171">
                                            <p:txEl>
                                              <p:pRg st="7" end="7"/>
                                            </p:txEl>
                                          </p:spTgt>
                                        </p:tgtEl>
                                        <p:attrNameLst>
                                          <p:attrName>style.visibility</p:attrName>
                                        </p:attrNameLst>
                                      </p:cBhvr>
                                      <p:to>
                                        <p:strVal val="visible"/>
                                      </p:to>
                                    </p:set>
                                    <p:animEffect transition="in" filter="fade">
                                      <p:cBhvr>
                                        <p:cTn id="34" dur="500"/>
                                        <p:tgtEl>
                                          <p:spTgt spid="7171">
                                            <p:txEl>
                                              <p:pRg st="7" end="7"/>
                                            </p:txEl>
                                          </p:spTgt>
                                        </p:tgtEl>
                                      </p:cBhvr>
                                    </p:animEffect>
                                  </p:childTnLst>
                                </p:cTn>
                              </p:par>
                              <p:par>
                                <p:cTn id="35" presetID="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Effect transition="in" filter="fade">
                                      <p:cBhvr>
                                        <p:cTn id="43" dur="500"/>
                                        <p:tgtEl>
                                          <p:spTgt spid="7171">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171">
                                            <p:txEl>
                                              <p:pRg st="9" end="9"/>
                                            </p:txEl>
                                          </p:spTgt>
                                        </p:tgtEl>
                                        <p:attrNameLst>
                                          <p:attrName>style.visibility</p:attrName>
                                        </p:attrNameLst>
                                      </p:cBhvr>
                                      <p:to>
                                        <p:strVal val="visible"/>
                                      </p:to>
                                    </p:set>
                                    <p:animEffect transition="in" filter="fade">
                                      <p:cBhvr>
                                        <p:cTn id="46" dur="500"/>
                                        <p:tgtEl>
                                          <p:spTgt spid="7171">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171">
                                            <p:txEl>
                                              <p:pRg st="10" end="10"/>
                                            </p:txEl>
                                          </p:spTgt>
                                        </p:tgtEl>
                                        <p:attrNameLst>
                                          <p:attrName>style.visibility</p:attrName>
                                        </p:attrNameLst>
                                      </p:cBhvr>
                                      <p:to>
                                        <p:strVal val="visible"/>
                                      </p:to>
                                    </p:set>
                                    <p:animEffect transition="in" filter="fade">
                                      <p:cBhvr>
                                        <p:cTn id="49" dur="500"/>
                                        <p:tgtEl>
                                          <p:spTgt spid="7171">
                                            <p:txEl>
                                              <p:pRg st="10" end="10"/>
                                            </p:txEl>
                                          </p:spTgt>
                                        </p:tgtEl>
                                      </p:cBhvr>
                                    </p:animEffect>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3177" y="838200"/>
            <a:ext cx="9000823" cy="838200"/>
          </a:xfrm>
        </p:spPr>
        <p:txBody>
          <a:bodyPr>
            <a:normAutofit fontScale="90000"/>
          </a:bodyPr>
          <a:lstStyle/>
          <a:p>
            <a:pPr algn="ctr"/>
            <a:r>
              <a:rPr lang="en-US" sz="3100" dirty="0" smtClean="0">
                <a:solidFill>
                  <a:srgbClr val="216523"/>
                </a:solidFill>
                <a:latin typeface="Arial Black" pitchFamily="34" charset="0"/>
              </a:rPr>
              <a:t>Recommendations and Promising Practices*:  </a:t>
            </a:r>
            <a:br>
              <a:rPr lang="en-US" sz="3100" dirty="0" smtClean="0">
                <a:solidFill>
                  <a:srgbClr val="216523"/>
                </a:solidFill>
                <a:latin typeface="Arial Black" pitchFamily="34" charset="0"/>
              </a:rPr>
            </a:br>
            <a:r>
              <a:rPr lang="en-US" sz="2000" dirty="0" smtClean="0">
                <a:solidFill>
                  <a:srgbClr val="216523"/>
                </a:solidFill>
                <a:latin typeface="Arial Black" pitchFamily="34" charset="0"/>
              </a:rPr>
              <a:t>Institutional Efforts, Chairs/Heads, RP&amp;T Committees,</a:t>
            </a:r>
            <a:br>
              <a:rPr lang="en-US" sz="2000" dirty="0" smtClean="0">
                <a:solidFill>
                  <a:srgbClr val="216523"/>
                </a:solidFill>
                <a:latin typeface="Arial Black" pitchFamily="34" charset="0"/>
              </a:rPr>
            </a:br>
            <a:r>
              <a:rPr lang="en-US" sz="2000" dirty="0" smtClean="0">
                <a:solidFill>
                  <a:srgbClr val="216523"/>
                </a:solidFill>
                <a:latin typeface="Arial Black" pitchFamily="34" charset="0"/>
              </a:rPr>
              <a:t> and Mid-Career Faculty</a:t>
            </a:r>
          </a:p>
        </p:txBody>
      </p:sp>
      <p:sp>
        <p:nvSpPr>
          <p:cNvPr id="3" name="Content Placeholder 2"/>
          <p:cNvSpPr>
            <a:spLocks noGrp="1"/>
          </p:cNvSpPr>
          <p:nvPr>
            <p:ph idx="1"/>
          </p:nvPr>
        </p:nvSpPr>
        <p:spPr>
          <a:xfrm>
            <a:off x="228600" y="1905000"/>
            <a:ext cx="8444523" cy="4724400"/>
          </a:xfrm>
        </p:spPr>
        <p:txBody>
          <a:bodyPr/>
          <a:lstStyle/>
          <a:p>
            <a:pPr>
              <a:defRPr/>
            </a:pPr>
            <a:r>
              <a:rPr lang="en-US" sz="2400" b="1" dirty="0" smtClean="0">
                <a:solidFill>
                  <a:schemeClr val="tx1"/>
                </a:solidFill>
                <a:latin typeface="Times New Roman" pitchFamily="18" charset="0"/>
                <a:cs typeface="Times New Roman" pitchFamily="18" charset="0"/>
              </a:rPr>
              <a:t>When time allows, </a:t>
            </a:r>
            <a:r>
              <a:rPr lang="en-US" sz="2400" b="1" u="sng" dirty="0" smtClean="0">
                <a:solidFill>
                  <a:schemeClr val="tx1"/>
                </a:solidFill>
                <a:latin typeface="Times New Roman" pitchFamily="18" charset="0"/>
                <a:cs typeface="Times New Roman" pitchFamily="18" charset="0"/>
              </a:rPr>
              <a:t>review the Promising Practices and Recommendations Sheets</a:t>
            </a:r>
            <a:r>
              <a:rPr lang="en-US" sz="2400" b="1" dirty="0" smtClean="0">
                <a:solidFill>
                  <a:schemeClr val="tx1"/>
                </a:solidFill>
                <a:latin typeface="Times New Roman" pitchFamily="18" charset="0"/>
                <a:cs typeface="Times New Roman" pitchFamily="18" charset="0"/>
              </a:rPr>
              <a:t>: (</a:t>
            </a:r>
            <a:r>
              <a:rPr lang="en-US" sz="2000" b="1" dirty="0" smtClean="0">
                <a:solidFill>
                  <a:srgbClr val="D7D210"/>
                </a:solidFill>
                <a:latin typeface="Times New Roman" pitchFamily="18" charset="0"/>
                <a:cs typeface="Times New Roman" pitchFamily="18" charset="0"/>
              </a:rPr>
              <a:t>Yellow</a:t>
            </a:r>
            <a:r>
              <a:rPr lang="en-US" sz="2400" b="1" dirty="0" smtClean="0">
                <a:solidFill>
                  <a:schemeClr val="tx1"/>
                </a:solidFill>
                <a:latin typeface="Times New Roman" pitchFamily="18" charset="0"/>
                <a:cs typeface="Times New Roman" pitchFamily="18" charset="0"/>
              </a:rPr>
              <a:t>)</a:t>
            </a:r>
          </a:p>
          <a:p>
            <a:pPr lvl="1">
              <a:defRPr/>
            </a:pPr>
            <a:r>
              <a:rPr lang="en-US" sz="2400" b="1" dirty="0" smtClean="0">
                <a:solidFill>
                  <a:schemeClr val="tx1"/>
                </a:solidFill>
                <a:latin typeface="Times New Roman" pitchFamily="18" charset="0"/>
                <a:cs typeface="Times New Roman" pitchFamily="18" charset="0"/>
              </a:rPr>
              <a:t>Identify:</a:t>
            </a:r>
          </a:p>
          <a:p>
            <a:pPr lvl="2">
              <a:defRPr/>
            </a:pPr>
            <a:r>
              <a:rPr lang="en-US" b="1" dirty="0" smtClean="0">
                <a:solidFill>
                  <a:schemeClr val="tx1"/>
                </a:solidFill>
                <a:latin typeface="Times New Roman" pitchFamily="18" charset="0"/>
                <a:cs typeface="Times New Roman" pitchFamily="18" charset="0"/>
              </a:rPr>
              <a:t>Approaches you think your institution currently employs</a:t>
            </a:r>
          </a:p>
          <a:p>
            <a:pPr lvl="2">
              <a:defRPr/>
            </a:pPr>
            <a:r>
              <a:rPr lang="en-US" b="1" dirty="0" smtClean="0">
                <a:solidFill>
                  <a:schemeClr val="tx1"/>
                </a:solidFill>
                <a:latin typeface="Times New Roman" pitchFamily="18" charset="0"/>
                <a:cs typeface="Times New Roman" pitchFamily="18" charset="0"/>
              </a:rPr>
              <a:t>New approaches you think merit consideration</a:t>
            </a:r>
            <a:endParaRPr lang="en-US" b="1" dirty="0">
              <a:solidFill>
                <a:schemeClr val="tx1"/>
              </a:solidFill>
              <a:latin typeface="Times New Roman" pitchFamily="18" charset="0"/>
              <a:cs typeface="Times New Roman" pitchFamily="18" charset="0"/>
            </a:endParaRPr>
          </a:p>
          <a:p>
            <a:pPr lvl="2">
              <a:defRPr/>
            </a:pPr>
            <a:r>
              <a:rPr lang="en-US" b="1" dirty="0" smtClean="0">
                <a:solidFill>
                  <a:schemeClr val="tx1"/>
                </a:solidFill>
                <a:latin typeface="Times New Roman" pitchFamily="18" charset="0"/>
                <a:cs typeface="Times New Roman" pitchFamily="18" charset="0"/>
              </a:rPr>
              <a:t>Recommendations for mid-career faculty</a:t>
            </a:r>
          </a:p>
          <a:p>
            <a:pPr lvl="2">
              <a:defRPr/>
            </a:pPr>
            <a:endParaRPr lang="en-US" sz="1000" b="1" dirty="0" smtClean="0">
              <a:solidFill>
                <a:schemeClr val="tx1"/>
              </a:solidFill>
              <a:latin typeface="Times New Roman" pitchFamily="18" charset="0"/>
              <a:cs typeface="Times New Roman" pitchFamily="18" charset="0"/>
            </a:endParaRPr>
          </a:p>
          <a:p>
            <a:pPr>
              <a:defRPr/>
            </a:pPr>
            <a:r>
              <a:rPr lang="en-US" sz="2400" b="1" dirty="0" smtClean="0">
                <a:solidFill>
                  <a:schemeClr val="tx1"/>
                </a:solidFill>
                <a:latin typeface="Times New Roman" pitchFamily="18" charset="0"/>
                <a:cs typeface="Times New Roman" pitchFamily="18" charset="0"/>
              </a:rPr>
              <a:t>Compare </a:t>
            </a:r>
            <a:r>
              <a:rPr lang="en-US" sz="2400" b="1" u="sng" dirty="0" smtClean="0">
                <a:solidFill>
                  <a:schemeClr val="tx1"/>
                </a:solidFill>
                <a:latin typeface="Times New Roman" pitchFamily="18" charset="0"/>
                <a:cs typeface="Times New Roman" pitchFamily="18" charset="0"/>
              </a:rPr>
              <a:t>your responses with colleagues from your home institution</a:t>
            </a:r>
            <a:r>
              <a:rPr lang="en-US" sz="2400" b="1" dirty="0" smtClean="0">
                <a:solidFill>
                  <a:schemeClr val="tx1"/>
                </a:solidFill>
                <a:latin typeface="Times New Roman" pitchFamily="18" charset="0"/>
                <a:cs typeface="Times New Roman" pitchFamily="18" charset="0"/>
              </a:rPr>
              <a:t> or unit and  i</a:t>
            </a:r>
            <a:r>
              <a:rPr lang="en-US" sz="2400" b="1" u="sng" dirty="0" smtClean="0">
                <a:solidFill>
                  <a:schemeClr val="tx1"/>
                </a:solidFill>
                <a:latin typeface="Times New Roman" pitchFamily="18" charset="0"/>
                <a:cs typeface="Times New Roman" pitchFamily="18" charset="0"/>
              </a:rPr>
              <a:t>dentify priorities for future consideration</a:t>
            </a:r>
            <a:r>
              <a:rPr lang="en-US" sz="2400" b="1" dirty="0" smtClean="0">
                <a:solidFill>
                  <a:schemeClr val="tx1"/>
                </a:solidFill>
                <a:latin typeface="Times New Roman" pitchFamily="18" charset="0"/>
                <a:cs typeface="Times New Roman" pitchFamily="18" charset="0"/>
              </a:rPr>
              <a:t> by your institution.  </a:t>
            </a:r>
            <a:endParaRPr lang="en-US" sz="1000" b="1" dirty="0" smtClean="0">
              <a:solidFill>
                <a:schemeClr val="tx1"/>
              </a:solidFill>
              <a:latin typeface="Times New Roman" pitchFamily="18" charset="0"/>
              <a:cs typeface="Times New Roman" pitchFamily="18" charset="0"/>
            </a:endParaRPr>
          </a:p>
          <a:p>
            <a:pPr>
              <a:defRPr/>
            </a:pPr>
            <a:endParaRPr lang="en-US" sz="1000" b="1" dirty="0" smtClean="0">
              <a:solidFill>
                <a:schemeClr val="tx1"/>
              </a:solidFill>
              <a:latin typeface="Times New Roman" pitchFamily="18" charset="0"/>
              <a:cs typeface="Times New Roman" pitchFamily="18" charset="0"/>
            </a:endParaRPr>
          </a:p>
          <a:p>
            <a:pPr>
              <a:buFont typeface="Monotype Sorts" pitchFamily="2" charset="2"/>
              <a:buNone/>
              <a:defRPr/>
            </a:pPr>
            <a:r>
              <a:rPr lang="en-US" sz="1800" b="1" dirty="0" smtClean="0">
                <a:solidFill>
                  <a:schemeClr val="tx1"/>
                </a:solidFill>
                <a:latin typeface="Times New Roman" pitchFamily="18" charset="0"/>
                <a:cs typeface="Times New Roman" pitchFamily="18" charset="0"/>
              </a:rPr>
              <a:t>		*Materials reflect views of interview participants.</a:t>
            </a:r>
          </a:p>
          <a:p>
            <a:pPr lvl="1">
              <a:buFontTx/>
              <a:buNone/>
              <a:defRPr/>
            </a:pPr>
            <a:endParaRPr lang="en-US" sz="1800" b="1"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30</a:t>
            </a:fld>
            <a:endParaRPr lang="en-US" dirty="0"/>
          </a:p>
        </p:txBody>
      </p:sp>
      <p:pic>
        <p:nvPicPr>
          <p:cNvPr id="198658" name="Picture 2" descr="C:\Users\fodexsec.ROHAN\Desktop\CIC ALP Seminar II_DeZure\Promising Practices.jpg"/>
          <p:cNvPicPr>
            <a:picLocks noChangeAspect="1" noChangeArrowheads="1"/>
          </p:cNvPicPr>
          <p:nvPr/>
        </p:nvPicPr>
        <p:blipFill>
          <a:blip r:embed="rId3" cstate="print"/>
          <a:srcRect/>
          <a:stretch>
            <a:fillRect/>
          </a:stretch>
        </p:blipFill>
        <p:spPr bwMode="auto">
          <a:xfrm>
            <a:off x="7951773" y="1905000"/>
            <a:ext cx="1076023" cy="1676400"/>
          </a:xfrm>
          <a:prstGeom prst="rect">
            <a:avLst/>
          </a:prstGeom>
          <a:noFill/>
          <a:ln>
            <a:solidFill>
              <a:schemeClr val="bg2">
                <a:lumMod val="25000"/>
              </a:schemeClr>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609600"/>
            <a:ext cx="7102813" cy="3429000"/>
          </a:xfrm>
          <a:noFill/>
        </p:spPr>
        <p:txBody>
          <a:bodyPr>
            <a:normAutofit fontScale="90000"/>
          </a:bodyPr>
          <a:lstStyle/>
          <a:p>
            <a:pPr algn="ctr"/>
            <a:r>
              <a:rPr lang="en-US" sz="4000" b="1" dirty="0" smtClean="0">
                <a:solidFill>
                  <a:srgbClr val="006600"/>
                </a:solidFill>
                <a:latin typeface="Arial Black" pitchFamily="34" charset="0"/>
              </a:rPr>
              <a:t>MSU Initiatives Continued</a:t>
            </a:r>
            <a:r>
              <a:rPr lang="en-US" sz="4000" b="1" dirty="0" smtClean="0">
                <a:solidFill>
                  <a:schemeClr val="tx1"/>
                </a:solidFill>
              </a:rPr>
              <a:t/>
            </a:r>
            <a:br>
              <a:rPr lang="en-US" sz="40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r>
            <a:br>
              <a:rPr lang="en-US" sz="1800" b="1" dirty="0" smtClean="0">
                <a:solidFill>
                  <a:schemeClr val="tx1"/>
                </a:solidFill>
              </a:rPr>
            </a:br>
            <a:r>
              <a:rPr lang="en-US" sz="3600" b="1" dirty="0" smtClean="0">
                <a:solidFill>
                  <a:srgbClr val="006600"/>
                </a:solidFill>
                <a:latin typeface="Arial Black" pitchFamily="34" charset="0"/>
              </a:rPr>
              <a:t>Study of the Pipeline into Leadership and Academic Administration </a:t>
            </a:r>
            <a:r>
              <a:rPr lang="en-US" sz="3600" b="1" dirty="0" smtClean="0">
                <a:solidFill>
                  <a:srgbClr val="008000"/>
                </a:solidFill>
                <a:latin typeface="Arial Black" pitchFamily="34" charset="0"/>
              </a:rPr>
              <a:t/>
            </a:r>
            <a:br>
              <a:rPr lang="en-US" sz="3600" b="1" dirty="0" smtClean="0">
                <a:solidFill>
                  <a:srgbClr val="008000"/>
                </a:solidFill>
                <a:latin typeface="Arial Black" pitchFamily="34" charset="0"/>
              </a:rPr>
            </a:br>
            <a:endParaRPr lang="en-US" sz="1800" b="1" dirty="0" smtClean="0">
              <a:solidFill>
                <a:srgbClr val="008000"/>
              </a:solidFill>
              <a:latin typeface="Arial Black" pitchFamily="34" charset="0"/>
            </a:endParaRPr>
          </a:p>
        </p:txBody>
      </p:sp>
      <p:sp>
        <p:nvSpPr>
          <p:cNvPr id="4099" name="Rectangle 3"/>
          <p:cNvSpPr>
            <a:spLocks noGrp="1" noChangeArrowheads="1"/>
          </p:cNvSpPr>
          <p:nvPr>
            <p:ph type="subTitle" idx="1"/>
          </p:nvPr>
        </p:nvSpPr>
        <p:spPr>
          <a:xfrm>
            <a:off x="381000" y="3505200"/>
            <a:ext cx="7315200" cy="2209800"/>
          </a:xfrm>
        </p:spPr>
        <p:txBody>
          <a:bodyPr>
            <a:noAutofit/>
          </a:bodyPr>
          <a:lstStyle/>
          <a:p>
            <a:pPr>
              <a:lnSpc>
                <a:spcPct val="110000"/>
              </a:lnSpc>
              <a:spcBef>
                <a:spcPts val="0"/>
              </a:spcBef>
              <a:defRPr/>
            </a:pPr>
            <a:r>
              <a:rPr lang="en-US" sz="1600" b="1" dirty="0" smtClean="0">
                <a:solidFill>
                  <a:schemeClr val="tx1"/>
                </a:solidFill>
                <a:latin typeface="Times New Roman" pitchFamily="18" charset="0"/>
                <a:cs typeface="Times New Roman" pitchFamily="18" charset="0"/>
              </a:rPr>
              <a:t>MSU Research Team:</a:t>
            </a:r>
          </a:p>
          <a:p>
            <a:pPr>
              <a:lnSpc>
                <a:spcPct val="110000"/>
              </a:lnSpc>
              <a:spcBef>
                <a:spcPts val="0"/>
              </a:spcBef>
              <a:defRPr/>
            </a:pPr>
            <a:endParaRPr lang="en-US" sz="800" b="1" dirty="0" smtClean="0">
              <a:solidFill>
                <a:schemeClr val="tx1"/>
              </a:solidFill>
              <a:latin typeface="Times New Roman" pitchFamily="18" charset="0"/>
              <a:cs typeface="Times New Roman" pitchFamily="18" charset="0"/>
            </a:endParaRPr>
          </a:p>
          <a:p>
            <a:pPr>
              <a:lnSpc>
                <a:spcPct val="110000"/>
              </a:lnSpc>
              <a:spcBef>
                <a:spcPts val="0"/>
              </a:spcBef>
              <a:buFont typeface="Wingdings" pitchFamily="2" charset="2"/>
              <a:buChar char="§"/>
              <a:defRPr/>
            </a:pPr>
            <a:r>
              <a:rPr lang="en-US" sz="1600" b="1" dirty="0" smtClean="0">
                <a:solidFill>
                  <a:schemeClr val="tx1"/>
                </a:solidFill>
                <a:latin typeface="Times New Roman" pitchFamily="18" charset="0"/>
                <a:cs typeface="Times New Roman" pitchFamily="18" charset="0"/>
              </a:rPr>
              <a:t>Deborah DeZure, Ph.D., Assistant Provost for Faculty and Organizational Development</a:t>
            </a:r>
          </a:p>
          <a:p>
            <a:pPr>
              <a:lnSpc>
                <a:spcPct val="110000"/>
              </a:lnSpc>
              <a:spcBef>
                <a:spcPts val="0"/>
              </a:spcBef>
              <a:buFont typeface="Wingdings" pitchFamily="2" charset="2"/>
              <a:buChar char="§"/>
              <a:defRPr/>
            </a:pPr>
            <a:endParaRPr lang="en-US" sz="800" b="1" dirty="0" smtClean="0">
              <a:solidFill>
                <a:schemeClr val="tx1"/>
              </a:solidFill>
              <a:latin typeface="Times New Roman" pitchFamily="18" charset="0"/>
              <a:cs typeface="Times New Roman" pitchFamily="18" charset="0"/>
            </a:endParaRPr>
          </a:p>
          <a:p>
            <a:pPr>
              <a:lnSpc>
                <a:spcPct val="110000"/>
              </a:lnSpc>
              <a:spcBef>
                <a:spcPts val="0"/>
              </a:spcBef>
              <a:buFont typeface="Wingdings" pitchFamily="2" charset="2"/>
              <a:buChar char="§"/>
              <a:defRPr/>
            </a:pPr>
            <a:r>
              <a:rPr lang="en-US" sz="1600" b="1" dirty="0" smtClean="0">
                <a:solidFill>
                  <a:schemeClr val="tx1"/>
                </a:solidFill>
                <a:latin typeface="Times New Roman" pitchFamily="18" charset="0"/>
                <a:cs typeface="Times New Roman" pitchFamily="18" charset="0"/>
              </a:rPr>
              <a:t>Allyn Shaw, Ph.D., Formerly Director, Leadership Development; Now     Assistant Vice President for Student Affairs and Services</a:t>
            </a:r>
          </a:p>
          <a:p>
            <a:pPr>
              <a:lnSpc>
                <a:spcPct val="110000"/>
              </a:lnSpc>
              <a:spcBef>
                <a:spcPts val="0"/>
              </a:spcBef>
              <a:buFont typeface="Wingdings" pitchFamily="2" charset="2"/>
              <a:buChar char="§"/>
              <a:defRPr/>
            </a:pPr>
            <a:endParaRPr lang="en-US" sz="800" b="1" dirty="0" smtClean="0">
              <a:solidFill>
                <a:schemeClr val="tx1"/>
              </a:solidFill>
              <a:latin typeface="Times New Roman" pitchFamily="18" charset="0"/>
              <a:cs typeface="Times New Roman" pitchFamily="18" charset="0"/>
            </a:endParaRPr>
          </a:p>
          <a:p>
            <a:pPr>
              <a:lnSpc>
                <a:spcPct val="120000"/>
              </a:lnSpc>
              <a:spcBef>
                <a:spcPts val="0"/>
              </a:spcBef>
              <a:buFont typeface="Wingdings" pitchFamily="2" charset="2"/>
              <a:buChar char="§"/>
              <a:defRPr/>
            </a:pPr>
            <a:r>
              <a:rPr lang="en-US" sz="1600" b="1" dirty="0" smtClean="0">
                <a:solidFill>
                  <a:schemeClr val="tx1"/>
                </a:solidFill>
                <a:latin typeface="Times New Roman" pitchFamily="18" charset="0"/>
                <a:cs typeface="Times New Roman" pitchFamily="18" charset="0"/>
              </a:rPr>
              <a:t>Julie Rojewski, Program Director, NSF ADVANCE Grant; Ph.D. candidate, Higher, Adult and Lifelong Education (HALE) Program</a:t>
            </a:r>
          </a:p>
          <a:p>
            <a:pPr>
              <a:lnSpc>
                <a:spcPct val="120000"/>
              </a:lnSpc>
              <a:spcBef>
                <a:spcPts val="0"/>
              </a:spcBef>
              <a:defRPr/>
            </a:pPr>
            <a:r>
              <a:rPr lang="en-US" sz="1600" b="1" dirty="0" smtClean="0">
                <a:solidFill>
                  <a:schemeClr val="tx1"/>
                </a:solidFill>
                <a:latin typeface="Times New Roman" pitchFamily="18" charset="0"/>
                <a:cs typeface="Times New Roman" pitchFamily="18" charset="0"/>
              </a:rPr>
              <a:t>	</a:t>
            </a:r>
            <a:endParaRPr lang="en-US" sz="1600" i="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C3433E48-8638-4685-8178-DF3EA5F995F9}" type="slidenum">
              <a:rPr lang="en-US" smtClean="0"/>
              <a:pPr>
                <a:defRPr/>
              </a:pPr>
              <a:t>31</a:t>
            </a:fld>
            <a:endParaRPr lang="en-US" dirty="0"/>
          </a:p>
        </p:txBody>
      </p:sp>
      <p:pic>
        <p:nvPicPr>
          <p:cNvPr id="6" name="Picture 5" descr="leader.jpg"/>
          <p:cNvPicPr>
            <a:picLocks noChangeAspect="1"/>
          </p:cNvPicPr>
          <p:nvPr/>
        </p:nvPicPr>
        <p:blipFill>
          <a:blip r:embed="rId3" cstate="print"/>
          <a:stretch>
            <a:fillRect/>
          </a:stretch>
        </p:blipFill>
        <p:spPr>
          <a:xfrm>
            <a:off x="6858000" y="1676400"/>
            <a:ext cx="2025569" cy="1600200"/>
          </a:xfrm>
          <a:prstGeom prst="rect">
            <a:avLst/>
          </a:prstGeom>
        </p:spPr>
      </p:pic>
      <p:pic>
        <p:nvPicPr>
          <p:cNvPr id="1026" name="Picture 2" descr="C:\Users\fodexsec\Desktop\Scan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12" t="3577" r="2588" b="3946"/>
          <a:stretch/>
        </p:blipFill>
        <p:spPr bwMode="auto">
          <a:xfrm>
            <a:off x="7239000" y="3657600"/>
            <a:ext cx="1800988" cy="2315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18477"/>
            <a:ext cx="8610600" cy="1447800"/>
          </a:xfrm>
          <a:noFill/>
        </p:spPr>
        <p:txBody>
          <a:bodyPr>
            <a:normAutofit/>
          </a:bodyPr>
          <a:lstStyle/>
          <a:p>
            <a:pPr algn="ctr"/>
            <a:r>
              <a:rPr lang="en-US" sz="2800" b="1" dirty="0" smtClean="0">
                <a:solidFill>
                  <a:srgbClr val="216523"/>
                </a:solidFill>
                <a:latin typeface="Arial Black" pitchFamily="34" charset="0"/>
                <a:cs typeface="Times New Roman" pitchFamily="18" charset="0"/>
              </a:rPr>
              <a:t>Need to Understand and Cultivate the Next Generation of Academic Administrators</a:t>
            </a:r>
          </a:p>
        </p:txBody>
      </p:sp>
      <p:sp>
        <p:nvSpPr>
          <p:cNvPr id="8195" name="Rectangle 3"/>
          <p:cNvSpPr>
            <a:spLocks noGrp="1" noChangeArrowheads="1"/>
          </p:cNvSpPr>
          <p:nvPr>
            <p:ph type="body" idx="1"/>
          </p:nvPr>
        </p:nvSpPr>
        <p:spPr>
          <a:xfrm>
            <a:off x="457200" y="1524000"/>
            <a:ext cx="8382000" cy="4832350"/>
          </a:xfrm>
        </p:spPr>
        <p:txBody>
          <a:bodyPr/>
          <a:lstStyle/>
          <a:p>
            <a:pPr>
              <a:lnSpc>
                <a:spcPct val="90000"/>
              </a:lnSpc>
              <a:defRPr/>
            </a:pPr>
            <a:r>
              <a:rPr lang="en-US" b="1" dirty="0">
                <a:solidFill>
                  <a:schemeClr val="tx1"/>
                </a:solidFill>
                <a:latin typeface="Times New Roman" pitchFamily="18" charset="0"/>
                <a:cs typeface="Times New Roman" pitchFamily="18" charset="0"/>
              </a:rPr>
              <a:t>Demographic Trends</a:t>
            </a:r>
          </a:p>
          <a:p>
            <a:pPr lvl="1">
              <a:lnSpc>
                <a:spcPct val="90000"/>
              </a:lnSpc>
              <a:defRPr/>
            </a:pPr>
            <a:r>
              <a:rPr lang="en-US" b="1" dirty="0">
                <a:solidFill>
                  <a:schemeClr val="tx1"/>
                </a:solidFill>
                <a:latin typeface="Times New Roman" pitchFamily="18" charset="0"/>
                <a:cs typeface="Times New Roman" pitchFamily="18" charset="0"/>
              </a:rPr>
              <a:t>Projected retirements</a:t>
            </a:r>
          </a:p>
          <a:p>
            <a:pPr lvl="1">
              <a:lnSpc>
                <a:spcPct val="90000"/>
              </a:lnSpc>
              <a:defRPr/>
            </a:pPr>
            <a:r>
              <a:rPr lang="en-US" b="1" dirty="0">
                <a:solidFill>
                  <a:schemeClr val="tx1"/>
                </a:solidFill>
                <a:latin typeface="Times New Roman" pitchFamily="18" charset="0"/>
                <a:cs typeface="Times New Roman" pitchFamily="18" charset="0"/>
              </a:rPr>
              <a:t>More non tenure-track faculty</a:t>
            </a:r>
          </a:p>
          <a:p>
            <a:pPr lvl="1">
              <a:lnSpc>
                <a:spcPct val="90000"/>
              </a:lnSpc>
              <a:defRPr/>
            </a:pPr>
            <a:r>
              <a:rPr lang="en-US" b="1" dirty="0">
                <a:solidFill>
                  <a:schemeClr val="tx1"/>
                </a:solidFill>
                <a:latin typeface="Times New Roman" pitchFamily="18" charset="0"/>
                <a:cs typeface="Times New Roman" pitchFamily="18" charset="0"/>
              </a:rPr>
              <a:t>Financial cuts in early 1980s</a:t>
            </a:r>
          </a:p>
          <a:p>
            <a:pPr>
              <a:lnSpc>
                <a:spcPct val="90000"/>
              </a:lnSpc>
              <a:defRPr/>
            </a:pPr>
            <a:r>
              <a:rPr lang="en-US" b="1" dirty="0">
                <a:solidFill>
                  <a:schemeClr val="tx1"/>
                </a:solidFill>
                <a:latin typeface="Times New Roman" pitchFamily="18" charset="0"/>
                <a:cs typeface="Times New Roman" pitchFamily="18" charset="0"/>
              </a:rPr>
              <a:t>Administrative roles more difficult</a:t>
            </a:r>
          </a:p>
          <a:p>
            <a:pPr>
              <a:lnSpc>
                <a:spcPct val="90000"/>
              </a:lnSpc>
              <a:defRPr/>
            </a:pPr>
            <a:r>
              <a:rPr lang="en-US" b="1" dirty="0">
                <a:solidFill>
                  <a:schemeClr val="tx1"/>
                </a:solidFill>
                <a:latin typeface="Times New Roman" pitchFamily="18" charset="0"/>
                <a:cs typeface="Times New Roman" pitchFamily="18" charset="0"/>
              </a:rPr>
              <a:t>Fewer mid-career faculty who wish to pursue academic administration</a:t>
            </a:r>
          </a:p>
          <a:p>
            <a:pPr>
              <a:lnSpc>
                <a:spcPct val="90000"/>
              </a:lnSpc>
              <a:defRPr/>
            </a:pPr>
            <a:r>
              <a:rPr lang="en-US" b="1" dirty="0">
                <a:solidFill>
                  <a:schemeClr val="tx1"/>
                </a:solidFill>
                <a:latin typeface="Times New Roman" pitchFamily="18" charset="0"/>
                <a:cs typeface="Times New Roman" pitchFamily="18" charset="0"/>
              </a:rPr>
              <a:t>Proliferation of leadership development programs</a:t>
            </a:r>
          </a:p>
          <a:p>
            <a:pPr>
              <a:lnSpc>
                <a:spcPct val="90000"/>
              </a:lnSpc>
              <a:defRPr/>
            </a:pPr>
            <a:r>
              <a:rPr lang="en-US" b="1" dirty="0">
                <a:solidFill>
                  <a:schemeClr val="tx1"/>
                </a:solidFill>
                <a:latin typeface="Times New Roman" pitchFamily="18" charset="0"/>
                <a:cs typeface="Times New Roman" pitchFamily="18" charset="0"/>
              </a:rPr>
              <a:t>Universities need to support the leadership pipeline.</a:t>
            </a:r>
          </a:p>
          <a:p>
            <a:pPr lvl="1">
              <a:lnSpc>
                <a:spcPct val="90000"/>
              </a:lnSpc>
              <a:buNone/>
              <a:defRPr/>
            </a:pPr>
            <a:r>
              <a:rPr lang="en-US" b="1" dirty="0">
                <a:solidFill>
                  <a:schemeClr val="tx1"/>
                </a:solidFill>
                <a:latin typeface="Times New Roman" pitchFamily="18" charset="0"/>
                <a:cs typeface="Times New Roman" pitchFamily="18" charset="0"/>
              </a:rPr>
              <a:t>“I am totally worried about the pipeline.” (chair)</a:t>
            </a: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144000" cy="1485900"/>
          </a:xfrm>
          <a:noFill/>
        </p:spPr>
        <p:txBody>
          <a:bodyPr>
            <a:normAutofit/>
          </a:bodyPr>
          <a:lstStyle/>
          <a:p>
            <a:pPr algn="ctr"/>
            <a:r>
              <a:rPr lang="en-US" sz="2900" b="1" dirty="0" smtClean="0">
                <a:solidFill>
                  <a:srgbClr val="216523"/>
                </a:solidFill>
                <a:latin typeface="Arial Black" pitchFamily="34" charset="0"/>
                <a:cs typeface="Times New Roman" pitchFamily="18" charset="0"/>
              </a:rPr>
              <a:t>Goals of the Pipeline into Leadership Study</a:t>
            </a:r>
          </a:p>
        </p:txBody>
      </p:sp>
      <p:sp>
        <p:nvSpPr>
          <p:cNvPr id="7171" name="Rectangle 3"/>
          <p:cNvSpPr>
            <a:spLocks noGrp="1" noChangeArrowheads="1"/>
          </p:cNvSpPr>
          <p:nvPr>
            <p:ph type="body" idx="1"/>
          </p:nvPr>
        </p:nvSpPr>
        <p:spPr>
          <a:xfrm>
            <a:off x="533400" y="1143000"/>
            <a:ext cx="7772400" cy="4757793"/>
          </a:xfrm>
        </p:spPr>
        <p:txBody>
          <a:bodyPr/>
          <a:lstStyle/>
          <a:p>
            <a:pPr>
              <a:defRPr/>
            </a:pPr>
            <a:r>
              <a:rPr lang="en-US" sz="2400" b="1" dirty="0" smtClean="0">
                <a:solidFill>
                  <a:schemeClr val="tx1"/>
                </a:solidFill>
                <a:latin typeface="Times New Roman" pitchFamily="18" charset="0"/>
                <a:cs typeface="Times New Roman" pitchFamily="18" charset="0"/>
              </a:rPr>
              <a:t>To identify:</a:t>
            </a:r>
          </a:p>
          <a:p>
            <a:pPr lvl="1">
              <a:defRPr/>
            </a:pPr>
            <a:r>
              <a:rPr lang="en-US" sz="2200" b="1" dirty="0" smtClean="0">
                <a:solidFill>
                  <a:schemeClr val="tx1"/>
                </a:solidFill>
                <a:latin typeface="Times New Roman" pitchFamily="18" charset="0"/>
                <a:cs typeface="Times New Roman" pitchFamily="18" charset="0"/>
              </a:rPr>
              <a:t>The experiences, motivations, and trajectories of:</a:t>
            </a:r>
          </a:p>
          <a:p>
            <a:pPr lvl="2">
              <a:defRPr/>
            </a:pPr>
            <a:r>
              <a:rPr lang="en-US" sz="2200" b="1" u="sng" dirty="0" smtClean="0">
                <a:solidFill>
                  <a:schemeClr val="tx1"/>
                </a:solidFill>
                <a:latin typeface="Times New Roman" pitchFamily="18" charset="0"/>
                <a:cs typeface="Times New Roman" pitchFamily="18" charset="0"/>
              </a:rPr>
              <a:t>Administrators (chairs) </a:t>
            </a:r>
            <a:r>
              <a:rPr lang="en-US" sz="2200" b="1" dirty="0" smtClean="0">
                <a:solidFill>
                  <a:schemeClr val="tx1"/>
                </a:solidFill>
                <a:latin typeface="Times New Roman" pitchFamily="18" charset="0"/>
                <a:cs typeface="Times New Roman" pitchFamily="18" charset="0"/>
              </a:rPr>
              <a:t>who effectively identify, cultivate and nurture future leaders </a:t>
            </a:r>
          </a:p>
          <a:p>
            <a:pPr lvl="2">
              <a:defRPr/>
            </a:pPr>
            <a:r>
              <a:rPr lang="en-US" sz="2200" b="1" u="sng" dirty="0" smtClean="0">
                <a:solidFill>
                  <a:schemeClr val="tx1"/>
                </a:solidFill>
                <a:latin typeface="Times New Roman" pitchFamily="18" charset="0"/>
                <a:cs typeface="Times New Roman" pitchFamily="18" charset="0"/>
              </a:rPr>
              <a:t>Faculty who are emergent leaders </a:t>
            </a:r>
            <a:r>
              <a:rPr lang="en-US" sz="2200" b="1" dirty="0" smtClean="0">
                <a:solidFill>
                  <a:schemeClr val="tx1"/>
                </a:solidFill>
                <a:latin typeface="Times New Roman" pitchFamily="18" charset="0"/>
                <a:cs typeface="Times New Roman" pitchFamily="18" charset="0"/>
              </a:rPr>
              <a:t>in formal or informal leadership roles</a:t>
            </a:r>
          </a:p>
          <a:p>
            <a:pPr lvl="1">
              <a:defRPr/>
            </a:pPr>
            <a:r>
              <a:rPr lang="en-US" sz="2200" b="1" dirty="0">
                <a:solidFill>
                  <a:schemeClr val="tx1"/>
                </a:solidFill>
                <a:latin typeface="Times New Roman" pitchFamily="18" charset="0"/>
                <a:cs typeface="Times New Roman" pitchFamily="18" charset="0"/>
              </a:rPr>
              <a:t>T</a:t>
            </a:r>
            <a:r>
              <a:rPr lang="en-US" sz="2200" b="1" dirty="0" smtClean="0">
                <a:solidFill>
                  <a:schemeClr val="tx1"/>
                </a:solidFill>
                <a:latin typeface="Times New Roman" pitchFamily="18" charset="0"/>
                <a:cs typeface="Times New Roman" pitchFamily="18" charset="0"/>
              </a:rPr>
              <a:t>heir </a:t>
            </a:r>
            <a:r>
              <a:rPr lang="en-US" sz="2200" b="1" dirty="0">
                <a:solidFill>
                  <a:schemeClr val="tx1"/>
                </a:solidFill>
                <a:latin typeface="Times New Roman" pitchFamily="18" charset="0"/>
                <a:cs typeface="Times New Roman" pitchFamily="18" charset="0"/>
              </a:rPr>
              <a:t>beliefs about what makes an effective leader</a:t>
            </a:r>
          </a:p>
          <a:p>
            <a:pPr lvl="1">
              <a:defRPr/>
            </a:pPr>
            <a:r>
              <a:rPr lang="en-US" sz="2200" b="1" dirty="0">
                <a:solidFill>
                  <a:schemeClr val="tx1"/>
                </a:solidFill>
                <a:latin typeface="Times New Roman" pitchFamily="18" charset="0"/>
                <a:cs typeface="Times New Roman" pitchFamily="18" charset="0"/>
              </a:rPr>
              <a:t>H</a:t>
            </a:r>
            <a:r>
              <a:rPr lang="en-US" sz="2200" b="1" dirty="0" smtClean="0">
                <a:solidFill>
                  <a:schemeClr val="tx1"/>
                </a:solidFill>
                <a:latin typeface="Times New Roman" pitchFamily="18" charset="0"/>
                <a:cs typeface="Times New Roman" pitchFamily="18" charset="0"/>
              </a:rPr>
              <a:t>ow </a:t>
            </a:r>
            <a:r>
              <a:rPr lang="en-US" sz="2200" b="1" dirty="0">
                <a:solidFill>
                  <a:schemeClr val="tx1"/>
                </a:solidFill>
                <a:latin typeface="Times New Roman" pitchFamily="18" charset="0"/>
                <a:cs typeface="Times New Roman" pitchFamily="18" charset="0"/>
              </a:rPr>
              <a:t>administrators identify </a:t>
            </a:r>
            <a:r>
              <a:rPr lang="en-US" sz="2200" b="1" dirty="0" smtClean="0">
                <a:solidFill>
                  <a:schemeClr val="tx1"/>
                </a:solidFill>
                <a:latin typeface="Times New Roman" pitchFamily="18" charset="0"/>
                <a:cs typeface="Times New Roman" pitchFamily="18" charset="0"/>
              </a:rPr>
              <a:t>leadership potential</a:t>
            </a:r>
            <a:endParaRPr lang="en-US" sz="2200" b="1" dirty="0">
              <a:solidFill>
                <a:schemeClr val="tx1"/>
              </a:solidFill>
              <a:latin typeface="Times New Roman" pitchFamily="18" charset="0"/>
              <a:cs typeface="Times New Roman" pitchFamily="18" charset="0"/>
            </a:endParaRPr>
          </a:p>
          <a:p>
            <a:pPr lvl="1">
              <a:defRPr/>
            </a:pPr>
            <a:r>
              <a:rPr lang="en-US" sz="2200" b="1" dirty="0" smtClean="0">
                <a:solidFill>
                  <a:schemeClr val="tx1"/>
                </a:solidFill>
                <a:latin typeface="Times New Roman" pitchFamily="18" charset="0"/>
                <a:cs typeface="Times New Roman" pitchFamily="18" charset="0"/>
              </a:rPr>
              <a:t>Factors that promote or impede pursuit of roles in academic administration</a:t>
            </a:r>
          </a:p>
          <a:p>
            <a:pPr lvl="1">
              <a:defRPr/>
            </a:pPr>
            <a:r>
              <a:rPr lang="en-US" sz="2200" b="1" dirty="0" smtClean="0">
                <a:solidFill>
                  <a:schemeClr val="tx1"/>
                </a:solidFill>
                <a:latin typeface="Times New Roman" pitchFamily="18" charset="0"/>
                <a:cs typeface="Times New Roman" pitchFamily="18" charset="0"/>
              </a:rPr>
              <a:t>Whether and how gender, race, ethnicity, age, and sexual orientation affect the leadership pipeline  </a:t>
            </a:r>
          </a:p>
          <a:p>
            <a:pPr lvl="1">
              <a:defRPr/>
            </a:pPr>
            <a:r>
              <a:rPr lang="en-US" sz="2200" b="1" dirty="0" smtClean="0">
                <a:solidFill>
                  <a:schemeClr val="tx1"/>
                </a:solidFill>
                <a:latin typeface="Times New Roman" pitchFamily="18" charset="0"/>
                <a:cs typeface="Times New Roman" pitchFamily="18" charset="0"/>
              </a:rPr>
              <a:t>The case for pursuing academic administration       </a:t>
            </a: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036"/>
            <a:ext cx="8839200" cy="1541804"/>
          </a:xfrm>
        </p:spPr>
        <p:txBody>
          <a:bodyPr>
            <a:normAutofit/>
          </a:bodyPr>
          <a:lstStyle/>
          <a:p>
            <a:pPr algn="ctr"/>
            <a:r>
              <a:rPr lang="en-US" sz="3100" b="1" dirty="0" smtClean="0">
                <a:solidFill>
                  <a:srgbClr val="216523"/>
                </a:solidFill>
                <a:latin typeface="Arial Black" pitchFamily="34" charset="0"/>
                <a:cs typeface="Times New Roman" pitchFamily="18" charset="0"/>
              </a:rPr>
              <a:t>Administrators’ Leadership Trajectories </a:t>
            </a:r>
            <a:endParaRPr lang="en-US" sz="3100" b="1" dirty="0">
              <a:solidFill>
                <a:srgbClr val="216523"/>
              </a:solidFill>
              <a:latin typeface="Arial Black" pitchFamily="34" charset="0"/>
              <a:cs typeface="Times New Roman" pitchFamily="18" charset="0"/>
            </a:endParaRPr>
          </a:p>
        </p:txBody>
      </p:sp>
      <p:sp>
        <p:nvSpPr>
          <p:cNvPr id="3" name="Content Placeholder 2"/>
          <p:cNvSpPr>
            <a:spLocks noGrp="1"/>
          </p:cNvSpPr>
          <p:nvPr>
            <p:ph idx="1"/>
          </p:nvPr>
        </p:nvSpPr>
        <p:spPr>
          <a:xfrm>
            <a:off x="228600" y="1371600"/>
            <a:ext cx="8534400" cy="4858474"/>
          </a:xfrm>
        </p:spPr>
        <p:txBody>
          <a:bodyPr/>
          <a:lstStyle/>
          <a:p>
            <a:r>
              <a:rPr lang="en-US" b="1" dirty="0" smtClean="0">
                <a:solidFill>
                  <a:schemeClr val="tx1"/>
                </a:solidFill>
                <a:latin typeface="Times New Roman" pitchFamily="18" charset="0"/>
                <a:cs typeface="Times New Roman" pitchFamily="18" charset="0"/>
              </a:rPr>
              <a:t>Administrators – all Chairs (16 Prof., 3 Assoc. Prof.)</a:t>
            </a:r>
          </a:p>
          <a:p>
            <a:pPr lvl="1"/>
            <a:r>
              <a:rPr lang="en-US" sz="2500" b="1" dirty="0" smtClean="0">
                <a:solidFill>
                  <a:schemeClr val="tx1"/>
                </a:solidFill>
                <a:latin typeface="Times New Roman" pitchFamily="18" charset="0"/>
                <a:cs typeface="Times New Roman" pitchFamily="18" charset="0"/>
              </a:rPr>
              <a:t>All had numerous informal and formal leadership roles prior to their appointment</a:t>
            </a:r>
          </a:p>
          <a:p>
            <a:pPr lvl="2"/>
            <a:r>
              <a:rPr lang="en-US" b="1" dirty="0" smtClean="0">
                <a:solidFill>
                  <a:schemeClr val="tx1"/>
                </a:solidFill>
                <a:latin typeface="Times New Roman" pitchFamily="18" charset="0"/>
                <a:cs typeface="Times New Roman" pitchFamily="18" charset="0"/>
              </a:rPr>
              <a:t>Leadership role(s) in professional associations, associate or interim chair, dept. or college advisory committee, ass’t/assoc. dean, graduate director, search committee chair, curriculum committee, academic governance, program/clerkship director, dean’s office role</a:t>
            </a:r>
          </a:p>
          <a:p>
            <a:pPr lvl="1"/>
            <a:r>
              <a:rPr lang="en-US" sz="2500" b="1" dirty="0" smtClean="0">
                <a:solidFill>
                  <a:schemeClr val="tx1"/>
                </a:solidFill>
                <a:latin typeface="Times New Roman" pitchFamily="18" charset="0"/>
                <a:cs typeface="Times New Roman" pitchFamily="18" charset="0"/>
              </a:rPr>
              <a:t>These roles were critical stepping stones</a:t>
            </a:r>
          </a:p>
          <a:p>
            <a:pPr lvl="2"/>
            <a:r>
              <a:rPr lang="en-US" b="1" dirty="0" smtClean="0">
                <a:solidFill>
                  <a:schemeClr val="tx1"/>
                </a:solidFill>
                <a:latin typeface="Times New Roman" pitchFamily="18" charset="0"/>
                <a:cs typeface="Times New Roman" pitchFamily="18" charset="0"/>
              </a:rPr>
              <a:t>Building capacity, credibility, networks, interest in             pursuing leadership, self-efficacy.</a:t>
            </a:r>
          </a:p>
          <a:p>
            <a:pPr lvl="1"/>
            <a:r>
              <a:rPr lang="en-US" sz="2500" b="1" dirty="0" smtClean="0">
                <a:solidFill>
                  <a:schemeClr val="tx1"/>
                </a:solidFill>
                <a:latin typeface="Times New Roman" pitchFamily="18" charset="0"/>
                <a:cs typeface="Times New Roman" pitchFamily="18" charset="0"/>
              </a:rPr>
              <a:t>Faculty roles provide leadership experiences</a:t>
            </a:r>
          </a:p>
          <a:p>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buNone/>
            </a:pPr>
            <a:endParaRPr lang="en-US" dirty="0" smtClean="0">
              <a:solidFill>
                <a:schemeClr val="tx1"/>
              </a:solidFill>
            </a:endParaRP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34</a:t>
            </a:fld>
            <a:endParaRPr lang="en-US" dirty="0"/>
          </a:p>
        </p:txBody>
      </p:sp>
      <p:pic>
        <p:nvPicPr>
          <p:cNvPr id="5" name="Picture 4" descr="C:\Users\fodexsec.ROHAN\AppData\Local\Microsoft\Windows\Temporary Internet Files\Content.Outlook\YNQ19H65\stepping ston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267200"/>
            <a:ext cx="1905000" cy="1828800"/>
          </a:xfrm>
          <a:prstGeom prst="rect">
            <a:avLst/>
          </a:prstGeom>
          <a:noFill/>
          <a:ln>
            <a:noFill/>
          </a:ln>
          <a:effectLst>
            <a:softEdge rad="635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49522"/>
          </a:xfrm>
        </p:spPr>
        <p:txBody>
          <a:bodyPr>
            <a:normAutofit fontScale="90000"/>
          </a:bodyPr>
          <a:lstStyle/>
          <a:p>
            <a:pPr algn="ctr"/>
            <a:r>
              <a:rPr lang="en-US" sz="3100" b="1" dirty="0" smtClean="0">
                <a:solidFill>
                  <a:srgbClr val="216523"/>
                </a:solidFill>
                <a:latin typeface="Arial Black" pitchFamily="34" charset="0"/>
                <a:cs typeface="Times New Roman" pitchFamily="18" charset="0"/>
              </a:rPr>
              <a:t>Why Administrators Pursued/Agreed to Take Their Formal Leadership Roles</a:t>
            </a: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828800"/>
            <a:ext cx="8153400" cy="4390882"/>
          </a:xfrm>
        </p:spPr>
        <p:txBody>
          <a:bodyPr/>
          <a:lstStyle/>
          <a:p>
            <a:r>
              <a:rPr lang="en-US" sz="2400" b="1" dirty="0">
                <a:solidFill>
                  <a:schemeClr val="tx1"/>
                </a:solidFill>
                <a:latin typeface="Times New Roman" pitchFamily="18" charset="0"/>
                <a:cs typeface="Times New Roman" pitchFamily="18" charset="0"/>
              </a:rPr>
              <a:t>Many reluctant to take chair role</a:t>
            </a:r>
          </a:p>
          <a:p>
            <a:r>
              <a:rPr lang="en-US" sz="2400" b="1" dirty="0">
                <a:solidFill>
                  <a:schemeClr val="tx1"/>
                </a:solidFill>
                <a:latin typeface="Times New Roman" pitchFamily="18" charset="0"/>
                <a:cs typeface="Times New Roman" pitchFamily="18" charset="0"/>
              </a:rPr>
              <a:t>Service to the department, part of their role, obligation</a:t>
            </a:r>
          </a:p>
          <a:p>
            <a:pPr lvl="1"/>
            <a:r>
              <a:rPr lang="en-US" b="1" dirty="0">
                <a:solidFill>
                  <a:schemeClr val="tx1"/>
                </a:solidFill>
                <a:latin typeface="Times New Roman" pitchFamily="18" charset="0"/>
                <a:cs typeface="Times New Roman" pitchFamily="18" charset="0"/>
              </a:rPr>
              <a:t>No one else could or would do it</a:t>
            </a:r>
          </a:p>
          <a:p>
            <a:pPr lvl="1"/>
            <a:r>
              <a:rPr lang="en-US" b="1" dirty="0">
                <a:solidFill>
                  <a:schemeClr val="tx1"/>
                </a:solidFill>
                <a:latin typeface="Times New Roman" pitchFamily="18" charset="0"/>
                <a:cs typeface="Times New Roman" pitchFamily="18" charset="0"/>
              </a:rPr>
              <a:t>They were the best or only choice, their turn</a:t>
            </a:r>
          </a:p>
          <a:p>
            <a:pPr lvl="1"/>
            <a:r>
              <a:rPr lang="en-US" b="1" dirty="0">
                <a:solidFill>
                  <a:schemeClr val="tx1"/>
                </a:solidFill>
                <a:latin typeface="Times New Roman" pitchFamily="18" charset="0"/>
                <a:cs typeface="Times New Roman" pitchFamily="18" charset="0"/>
              </a:rPr>
              <a:t>Concern about other candidates</a:t>
            </a:r>
          </a:p>
          <a:p>
            <a:r>
              <a:rPr lang="en-US" sz="2400" b="1" dirty="0">
                <a:solidFill>
                  <a:schemeClr val="tx1"/>
                </a:solidFill>
                <a:latin typeface="Times New Roman" pitchFamily="18" charset="0"/>
                <a:cs typeface="Times New Roman" pitchFamily="18" charset="0"/>
              </a:rPr>
              <a:t>They enjoy leadership, felt they could do it well</a:t>
            </a:r>
          </a:p>
          <a:p>
            <a:pPr lvl="1"/>
            <a:r>
              <a:rPr lang="en-US" b="1" dirty="0">
                <a:solidFill>
                  <a:schemeClr val="tx1"/>
                </a:solidFill>
                <a:latin typeface="Times New Roman" pitchFamily="18" charset="0"/>
                <a:cs typeface="Times New Roman" pitchFamily="18" charset="0"/>
              </a:rPr>
              <a:t>Wanted to leave their mark</a:t>
            </a:r>
          </a:p>
          <a:p>
            <a:pPr lvl="1"/>
            <a:r>
              <a:rPr lang="en-US" b="1" dirty="0">
                <a:solidFill>
                  <a:schemeClr val="tx1"/>
                </a:solidFill>
                <a:latin typeface="Times New Roman" pitchFamily="18" charset="0"/>
                <a:cs typeface="Times New Roman" pitchFamily="18" charset="0"/>
              </a:rPr>
              <a:t>Wanted to nurture talent</a:t>
            </a:r>
          </a:p>
          <a:p>
            <a:r>
              <a:rPr lang="en-US" sz="2400" b="1" dirty="0">
                <a:solidFill>
                  <a:schemeClr val="tx1"/>
                </a:solidFill>
                <a:latin typeface="Times New Roman" pitchFamily="18" charset="0"/>
                <a:cs typeface="Times New Roman" pitchFamily="18" charset="0"/>
              </a:rPr>
              <a:t>After a productive research career, research had dried up</a:t>
            </a:r>
          </a:p>
          <a:p>
            <a:pPr lvl="1">
              <a:buNone/>
            </a:pPr>
            <a:endParaRPr lang="en-US" dirty="0" smtClean="0">
              <a:solidFill>
                <a:schemeClr val="tx1"/>
              </a:solidFill>
              <a:latin typeface="Times New Roman" pitchFamily="18" charset="0"/>
              <a:cs typeface="Times New Roman" pitchFamily="18" charset="0"/>
            </a:endParaRPr>
          </a:p>
          <a:p>
            <a:pPr lvl="1"/>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50858"/>
          </a:xfrm>
        </p:spPr>
        <p:txBody>
          <a:bodyPr>
            <a:noAutofit/>
          </a:bodyPr>
          <a:lstStyle/>
          <a:p>
            <a:pPr algn="ctr"/>
            <a:r>
              <a:rPr lang="en-US" sz="3100" b="1" dirty="0" smtClean="0">
                <a:solidFill>
                  <a:srgbClr val="216523"/>
                </a:solidFill>
                <a:latin typeface="Arial Black" pitchFamily="34" charset="0"/>
                <a:cs typeface="Times New Roman" pitchFamily="18" charset="0"/>
              </a:rPr>
              <a:t>Benefits of Formal Leadership Roles:  </a:t>
            </a:r>
            <a:br>
              <a:rPr lang="en-US" sz="3100" b="1" dirty="0" smtClean="0">
                <a:solidFill>
                  <a:srgbClr val="216523"/>
                </a:solidFill>
                <a:latin typeface="Arial Black" pitchFamily="34" charset="0"/>
                <a:cs typeface="Times New Roman" pitchFamily="18" charset="0"/>
              </a:rPr>
            </a:br>
            <a:r>
              <a:rPr lang="en-US" sz="3100" b="1" dirty="0" smtClean="0">
                <a:solidFill>
                  <a:srgbClr val="216523"/>
                </a:solidFill>
                <a:latin typeface="Arial Black" pitchFamily="34" charset="0"/>
                <a:cs typeface="Times New Roman" pitchFamily="18" charset="0"/>
              </a:rPr>
              <a:t>Why do It?</a:t>
            </a:r>
            <a:endParaRPr lang="en-US" sz="3100" b="1" dirty="0">
              <a:solidFill>
                <a:srgbClr val="216523"/>
              </a:solidFill>
              <a:latin typeface="Arial Black" pitchFamily="34" charset="0"/>
              <a:cs typeface="Times New Roman" pitchFamily="18" charset="0"/>
            </a:endParaRPr>
          </a:p>
        </p:txBody>
      </p:sp>
      <p:sp>
        <p:nvSpPr>
          <p:cNvPr id="3" name="Content Placeholder 2"/>
          <p:cNvSpPr>
            <a:spLocks noGrp="1"/>
          </p:cNvSpPr>
          <p:nvPr>
            <p:ph idx="1"/>
          </p:nvPr>
        </p:nvSpPr>
        <p:spPr>
          <a:xfrm>
            <a:off x="457200" y="1828800"/>
            <a:ext cx="8229600" cy="4397323"/>
          </a:xfrm>
        </p:spPr>
        <p:txBody>
          <a:bodyPr/>
          <a:lstStyle/>
          <a:p>
            <a:pPr lvl="1"/>
            <a:r>
              <a:rPr lang="en-US" sz="2700" b="1" dirty="0">
                <a:solidFill>
                  <a:schemeClr val="tx1"/>
                </a:solidFill>
                <a:latin typeface="Times New Roman" pitchFamily="18" charset="0"/>
                <a:cs typeface="Times New Roman" pitchFamily="18" charset="0"/>
              </a:rPr>
              <a:t>Make a positive difference</a:t>
            </a:r>
          </a:p>
          <a:p>
            <a:pPr lvl="2"/>
            <a:r>
              <a:rPr lang="en-US" sz="2300" b="1" dirty="0">
                <a:solidFill>
                  <a:schemeClr val="tx1"/>
                </a:solidFill>
                <a:latin typeface="Times New Roman" pitchFamily="18" charset="0"/>
                <a:cs typeface="Times New Roman" pitchFamily="18" charset="0"/>
              </a:rPr>
              <a:t>Nurture, empower and </a:t>
            </a:r>
            <a:r>
              <a:rPr lang="en-US" sz="2300" b="1" u="sng" dirty="0">
                <a:solidFill>
                  <a:schemeClr val="tx1"/>
                </a:solidFill>
                <a:latin typeface="Times New Roman" pitchFamily="18" charset="0"/>
                <a:cs typeface="Times New Roman" pitchFamily="18" charset="0"/>
              </a:rPr>
              <a:t>help people </a:t>
            </a:r>
          </a:p>
          <a:p>
            <a:pPr lvl="2"/>
            <a:r>
              <a:rPr lang="en-US" sz="2300" b="1" dirty="0">
                <a:solidFill>
                  <a:schemeClr val="tx1"/>
                </a:solidFill>
                <a:latin typeface="Times New Roman" pitchFamily="18" charset="0"/>
                <a:cs typeface="Times New Roman" pitchFamily="18" charset="0"/>
              </a:rPr>
              <a:t>H</a:t>
            </a:r>
            <a:r>
              <a:rPr lang="en-US" sz="2300" b="1" u="sng" dirty="0">
                <a:solidFill>
                  <a:schemeClr val="tx1"/>
                </a:solidFill>
                <a:latin typeface="Times New Roman" pitchFamily="18" charset="0"/>
                <a:cs typeface="Times New Roman" pitchFamily="18" charset="0"/>
              </a:rPr>
              <a:t>elp the unit </a:t>
            </a:r>
            <a:r>
              <a:rPr lang="en-US" sz="2300" b="1" dirty="0">
                <a:solidFill>
                  <a:schemeClr val="tx1"/>
                </a:solidFill>
                <a:latin typeface="Times New Roman" pitchFamily="18" charset="0"/>
                <a:cs typeface="Times New Roman" pitchFamily="18" charset="0"/>
              </a:rPr>
              <a:t>move forward</a:t>
            </a:r>
          </a:p>
          <a:p>
            <a:pPr lvl="2"/>
            <a:r>
              <a:rPr lang="en-US" sz="2300" b="1" dirty="0">
                <a:solidFill>
                  <a:schemeClr val="tx1"/>
                </a:solidFill>
                <a:latin typeface="Times New Roman" pitchFamily="18" charset="0"/>
                <a:cs typeface="Times New Roman" pitchFamily="18" charset="0"/>
              </a:rPr>
              <a:t>P</a:t>
            </a:r>
            <a:r>
              <a:rPr lang="en-US" sz="2300" b="1" u="sng" dirty="0">
                <a:solidFill>
                  <a:schemeClr val="tx1"/>
                </a:solidFill>
                <a:latin typeface="Times New Roman" pitchFamily="18" charset="0"/>
                <a:cs typeface="Times New Roman" pitchFamily="18" charset="0"/>
              </a:rPr>
              <a:t>roblem-solve</a:t>
            </a:r>
            <a:r>
              <a:rPr lang="en-US" sz="2300" b="1" dirty="0">
                <a:solidFill>
                  <a:schemeClr val="tx1"/>
                </a:solidFill>
                <a:latin typeface="Times New Roman" pitchFamily="18" charset="0"/>
                <a:cs typeface="Times New Roman" pitchFamily="18" charset="0"/>
              </a:rPr>
              <a:t> and address challenges</a:t>
            </a:r>
          </a:p>
          <a:p>
            <a:pPr lvl="1"/>
            <a:r>
              <a:rPr lang="en-US" sz="2700" b="1" dirty="0">
                <a:solidFill>
                  <a:schemeClr val="tx1"/>
                </a:solidFill>
                <a:latin typeface="Times New Roman" pitchFamily="18" charset="0"/>
                <a:cs typeface="Times New Roman" pitchFamily="18" charset="0"/>
              </a:rPr>
              <a:t>Work with different types of people</a:t>
            </a:r>
          </a:p>
          <a:p>
            <a:pPr lvl="1"/>
            <a:r>
              <a:rPr lang="en-US" sz="2700" b="1" dirty="0">
                <a:solidFill>
                  <a:schemeClr val="tx1"/>
                </a:solidFill>
                <a:latin typeface="Times New Roman" pitchFamily="18" charset="0"/>
                <a:cs typeface="Times New Roman" pitchFamily="18" charset="0"/>
              </a:rPr>
              <a:t>Do things faculty cannot do</a:t>
            </a:r>
          </a:p>
          <a:p>
            <a:pPr lvl="1"/>
            <a:r>
              <a:rPr lang="en-US" sz="2700" b="1" dirty="0">
                <a:solidFill>
                  <a:schemeClr val="tx1"/>
                </a:solidFill>
                <a:latin typeface="Times New Roman" pitchFamily="18" charset="0"/>
                <a:cs typeface="Times New Roman" pitchFamily="18" charset="0"/>
              </a:rPr>
              <a:t>Build positive collaborations among faculty and administrators</a:t>
            </a:r>
          </a:p>
          <a:p>
            <a:pPr lvl="1"/>
            <a:r>
              <a:rPr lang="en-US" sz="2700" b="1" dirty="0">
                <a:solidFill>
                  <a:schemeClr val="tx1"/>
                </a:solidFill>
                <a:latin typeface="Times New Roman" pitchFamily="18" charset="0"/>
                <a:cs typeface="Times New Roman" pitchFamily="18" charset="0"/>
              </a:rPr>
              <a:t>“It is the ability to do good on a larger scale.”</a:t>
            </a:r>
          </a:p>
          <a:p>
            <a:pPr lvl="1"/>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00545"/>
          </a:xfrm>
        </p:spPr>
        <p:txBody>
          <a:bodyPr>
            <a:normAutofit fontScale="90000"/>
          </a:bodyPr>
          <a:lstStyle/>
          <a:p>
            <a:pPr algn="ctr"/>
            <a:r>
              <a:rPr lang="en-US" b="1" dirty="0" smtClean="0">
                <a:solidFill>
                  <a:srgbClr val="216523"/>
                </a:solidFill>
                <a:latin typeface="Arial Black" pitchFamily="34" charset="0"/>
                <a:cs typeface="Times New Roman" pitchFamily="18" charset="0"/>
              </a:rPr>
              <a:t>Faculty:  Leadership Trajectories</a:t>
            </a:r>
            <a:endParaRPr lang="en-US" b="1" dirty="0">
              <a:solidFill>
                <a:srgbClr val="216523"/>
              </a:solidFill>
              <a:latin typeface="Arial Black" pitchFamily="34" charset="0"/>
              <a:cs typeface="Times New Roman" pitchFamily="18" charset="0"/>
            </a:endParaRPr>
          </a:p>
        </p:txBody>
      </p:sp>
      <p:sp>
        <p:nvSpPr>
          <p:cNvPr id="3" name="Content Placeholder 2"/>
          <p:cNvSpPr>
            <a:spLocks noGrp="1"/>
          </p:cNvSpPr>
          <p:nvPr>
            <p:ph idx="1"/>
          </p:nvPr>
        </p:nvSpPr>
        <p:spPr>
          <a:xfrm>
            <a:off x="533400" y="1371600"/>
            <a:ext cx="8077200" cy="4931208"/>
          </a:xfrm>
        </p:spPr>
        <p:txBody>
          <a:bodyPr/>
          <a:lstStyle/>
          <a:p>
            <a:pPr>
              <a:buFont typeface="Arial" panose="020B0604020202020204" pitchFamily="34" charset="0"/>
              <a:buChar char="•"/>
            </a:pPr>
            <a:r>
              <a:rPr lang="en-US" sz="2600" b="1" dirty="0" smtClean="0">
                <a:solidFill>
                  <a:schemeClr val="tx1"/>
                </a:solidFill>
                <a:latin typeface="Times New Roman" pitchFamily="18" charset="0"/>
                <a:cs typeface="Times New Roman" pitchFamily="18" charset="0"/>
              </a:rPr>
              <a:t>Faculty all served in several informal and formal leadership roles (6 Prof., 10 Assoc. Prof.)</a:t>
            </a:r>
          </a:p>
          <a:p>
            <a:pPr lvl="2"/>
            <a:r>
              <a:rPr lang="en-US" sz="2200" b="1" dirty="0" smtClean="0">
                <a:solidFill>
                  <a:schemeClr val="tx1"/>
                </a:solidFill>
                <a:latin typeface="Times New Roman" pitchFamily="18" charset="0"/>
                <a:cs typeface="Times New Roman" pitchFamily="18" charset="0"/>
              </a:rPr>
              <a:t>Interim chair, program director, dept./college advisory committee, etc.</a:t>
            </a:r>
          </a:p>
          <a:p>
            <a:pPr lvl="3"/>
            <a:r>
              <a:rPr lang="en-US" sz="2200" b="1" dirty="0" smtClean="0">
                <a:solidFill>
                  <a:schemeClr val="tx1"/>
                </a:solidFill>
                <a:latin typeface="Times New Roman" pitchFamily="18" charset="0"/>
                <a:cs typeface="Times New Roman" pitchFamily="18" charset="0"/>
              </a:rPr>
              <a:t>“There is no way I would have become chair if I had not been interim chair.”</a:t>
            </a:r>
          </a:p>
          <a:p>
            <a:pPr lvl="2"/>
            <a:r>
              <a:rPr lang="en-US" sz="2200" b="1" dirty="0" smtClean="0">
                <a:solidFill>
                  <a:schemeClr val="tx1"/>
                </a:solidFill>
                <a:latin typeface="Times New Roman" pitchFamily="18" charset="0"/>
                <a:cs typeface="Times New Roman" pitchFamily="18" charset="0"/>
              </a:rPr>
              <a:t>All moved in and out of leadership roles. </a:t>
            </a:r>
          </a:p>
          <a:p>
            <a:pPr marL="347663" indent="-290513">
              <a:buFont typeface="Arial" panose="020B0604020202020204" pitchFamily="34" charset="0"/>
              <a:buChar char="•"/>
            </a:pPr>
            <a:r>
              <a:rPr lang="en-US" sz="2600" b="1" dirty="0" smtClean="0">
                <a:solidFill>
                  <a:schemeClr val="tx1"/>
                </a:solidFill>
                <a:latin typeface="Times New Roman" pitchFamily="18" charset="0"/>
                <a:cs typeface="Times New Roman" pitchFamily="18" charset="0"/>
              </a:rPr>
              <a:t>Many were deeply ambivalent about pursuing formal leadership roles.</a:t>
            </a:r>
            <a:endParaRPr lang="en-US" sz="2600" b="1" dirty="0" smtClean="0">
              <a:latin typeface="Times New Roman" pitchFamily="18" charset="0"/>
              <a:cs typeface="Times New Roman" pitchFamily="18" charset="0"/>
            </a:endParaRPr>
          </a:p>
          <a:p>
            <a:pPr lvl="2"/>
            <a:r>
              <a:rPr lang="en-US" sz="2200" b="1" dirty="0" smtClean="0">
                <a:solidFill>
                  <a:schemeClr val="tx1"/>
                </a:solidFill>
                <a:latin typeface="Times New Roman" pitchFamily="18" charset="0"/>
                <a:cs typeface="Times New Roman" pitchFamily="18" charset="0"/>
              </a:rPr>
              <a:t>25% DO NOT aspire to formal leadership roles (chair, dean), although they will continue to engage in informal and interim leadership roles.</a:t>
            </a:r>
            <a:endParaRPr lang="en-US" sz="22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807"/>
            <a:ext cx="9025128" cy="1728840"/>
          </a:xfrm>
        </p:spPr>
        <p:txBody>
          <a:bodyPr>
            <a:normAutofit/>
          </a:bodyPr>
          <a:lstStyle/>
          <a:p>
            <a:pPr algn="ctr"/>
            <a:r>
              <a:rPr lang="en-US" sz="2700" b="1" dirty="0" smtClean="0">
                <a:solidFill>
                  <a:srgbClr val="006600"/>
                </a:solidFill>
                <a:latin typeface="Arial Black" pitchFamily="34" charset="0"/>
                <a:cs typeface="Times New Roman" pitchFamily="18" charset="0"/>
              </a:rPr>
              <a:t>Challenges/Barriers (Administrators &amp; Faculty)</a:t>
            </a:r>
            <a:endParaRPr lang="en-US" sz="2700" b="1" dirty="0">
              <a:solidFill>
                <a:srgbClr val="006600"/>
              </a:solidFill>
              <a:latin typeface="Arial Black" pitchFamily="34" charset="0"/>
              <a:cs typeface="Times New Roman" pitchFamily="18" charset="0"/>
            </a:endParaRPr>
          </a:p>
        </p:txBody>
      </p:sp>
      <p:sp>
        <p:nvSpPr>
          <p:cNvPr id="3" name="Content Placeholder 2"/>
          <p:cNvSpPr>
            <a:spLocks noGrp="1"/>
          </p:cNvSpPr>
          <p:nvPr>
            <p:ph idx="1"/>
          </p:nvPr>
        </p:nvSpPr>
        <p:spPr>
          <a:xfrm>
            <a:off x="24384" y="1143000"/>
            <a:ext cx="8106247" cy="4903895"/>
          </a:xfrm>
        </p:spPr>
        <p:txBody>
          <a:bodyPr/>
          <a:lstStyle/>
          <a:p>
            <a:pPr lvl="1">
              <a:buFont typeface="Wingdings" pitchFamily="2" charset="2"/>
              <a:buChar char="v"/>
            </a:pPr>
            <a:r>
              <a:rPr lang="en-US" sz="2700" b="1" dirty="0" smtClean="0">
                <a:solidFill>
                  <a:schemeClr val="tx1"/>
                </a:solidFill>
                <a:latin typeface="Times New Roman" pitchFamily="18" charset="0"/>
                <a:cs typeface="Times New Roman" pitchFamily="18" charset="0"/>
              </a:rPr>
              <a:t>Takes you from the things you most love about academia:  research, teaching, students</a:t>
            </a:r>
          </a:p>
          <a:p>
            <a:pPr lvl="1">
              <a:buFont typeface="Wingdings" pitchFamily="2" charset="2"/>
              <a:buChar char="v"/>
            </a:pPr>
            <a:r>
              <a:rPr lang="en-US" sz="2700" b="1" dirty="0" smtClean="0">
                <a:solidFill>
                  <a:schemeClr val="tx1"/>
                </a:solidFill>
                <a:latin typeface="Times New Roman" pitchFamily="18" charset="0"/>
                <a:cs typeface="Times New Roman" pitchFamily="18" charset="0"/>
              </a:rPr>
              <a:t>If leave research, you can’t return (STEM)</a:t>
            </a:r>
          </a:p>
          <a:p>
            <a:pPr lvl="1">
              <a:buFont typeface="Wingdings" pitchFamily="2" charset="2"/>
              <a:buChar char="v"/>
            </a:pPr>
            <a:r>
              <a:rPr lang="en-US" sz="2700" b="1" dirty="0" smtClean="0">
                <a:solidFill>
                  <a:schemeClr val="tx1"/>
                </a:solidFill>
                <a:latin typeface="Times New Roman" pitchFamily="18" charset="0"/>
                <a:cs typeface="Times New Roman" pitchFamily="18" charset="0"/>
              </a:rPr>
              <a:t>May keep you from promotion to full professor</a:t>
            </a:r>
          </a:p>
          <a:p>
            <a:pPr lvl="1">
              <a:buFont typeface="Wingdings" pitchFamily="2" charset="2"/>
              <a:buChar char="v"/>
            </a:pPr>
            <a:r>
              <a:rPr lang="en-US" sz="2700" b="1" dirty="0" smtClean="0">
                <a:solidFill>
                  <a:schemeClr val="tx1"/>
                </a:solidFill>
                <a:latin typeface="Times New Roman" pitchFamily="18" charset="0"/>
                <a:cs typeface="Times New Roman" pitchFamily="18" charset="0"/>
              </a:rPr>
              <a:t>Time demands, loss of control of time</a:t>
            </a:r>
          </a:p>
          <a:p>
            <a:pPr lvl="1">
              <a:buFont typeface="Wingdings" pitchFamily="2" charset="2"/>
              <a:buChar char="v"/>
            </a:pPr>
            <a:r>
              <a:rPr lang="en-US" sz="2700" b="1" dirty="0" smtClean="0">
                <a:solidFill>
                  <a:schemeClr val="tx1"/>
                </a:solidFill>
                <a:latin typeface="Times New Roman" pitchFamily="18" charset="0"/>
                <a:cs typeface="Times New Roman" pitchFamily="18" charset="0"/>
              </a:rPr>
              <a:t>Amount of work </a:t>
            </a:r>
          </a:p>
          <a:p>
            <a:pPr lvl="2">
              <a:buFont typeface="Wingdings" pitchFamily="2" charset="2"/>
              <a:buChar char="§"/>
            </a:pPr>
            <a:r>
              <a:rPr lang="en-US" sz="2200" b="1" dirty="0" smtClean="0">
                <a:solidFill>
                  <a:schemeClr val="tx1"/>
                </a:solidFill>
                <a:latin typeface="Times New Roman" pitchFamily="18" charset="0"/>
                <a:cs typeface="Times New Roman" pitchFamily="18" charset="0"/>
              </a:rPr>
              <a:t>“Grinding amount of work.” </a:t>
            </a:r>
          </a:p>
          <a:p>
            <a:pPr lvl="2">
              <a:buFont typeface="Wingdings" pitchFamily="2" charset="2"/>
              <a:buChar char="§"/>
            </a:pPr>
            <a:r>
              <a:rPr lang="en-US" sz="2200" b="1" dirty="0" smtClean="0">
                <a:solidFill>
                  <a:schemeClr val="tx1"/>
                </a:solidFill>
                <a:latin typeface="Times New Roman" pitchFamily="18" charset="0"/>
                <a:cs typeface="Times New Roman" pitchFamily="18" charset="0"/>
              </a:rPr>
              <a:t>“People look </a:t>
            </a:r>
            <a:r>
              <a:rPr lang="en-US" sz="2200" b="1" dirty="0">
                <a:solidFill>
                  <a:schemeClr val="tx1"/>
                </a:solidFill>
                <a:latin typeface="Times New Roman" pitchFamily="18" charset="0"/>
                <a:cs typeface="Times New Roman" pitchFamily="18" charset="0"/>
              </a:rPr>
              <a:t>at me all the time and say, “Oh, my God, </a:t>
            </a:r>
            <a:r>
              <a:rPr lang="en-US" sz="2200" b="1" dirty="0" smtClean="0">
                <a:solidFill>
                  <a:schemeClr val="tx1"/>
                </a:solidFill>
                <a:latin typeface="Times New Roman" pitchFamily="18" charset="0"/>
                <a:cs typeface="Times New Roman" pitchFamily="18" charset="0"/>
              </a:rPr>
              <a:t>I’m </a:t>
            </a:r>
            <a:r>
              <a:rPr lang="en-US" sz="2200" b="1" dirty="0">
                <a:solidFill>
                  <a:schemeClr val="tx1"/>
                </a:solidFill>
                <a:latin typeface="Times New Roman" pitchFamily="18" charset="0"/>
                <a:cs typeface="Times New Roman" pitchFamily="18" charset="0"/>
              </a:rPr>
              <a:t>glad I am not doing your job</a:t>
            </a:r>
            <a:r>
              <a:rPr lang="en-US" sz="2200" b="1" dirty="0" smtClean="0">
                <a:solidFill>
                  <a:schemeClr val="tx1"/>
                </a:solidFill>
                <a:latin typeface="Times New Roman" pitchFamily="18" charset="0"/>
                <a:cs typeface="Times New Roman" pitchFamily="18" charset="0"/>
              </a:rPr>
              <a:t>.” (Chair</a:t>
            </a:r>
            <a:r>
              <a:rPr lang="en-US" b="1" dirty="0" smtClean="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a:p>
            <a:pPr lvl="1">
              <a:buFont typeface="Wingdings" pitchFamily="2" charset="2"/>
              <a:buChar char="v"/>
            </a:pPr>
            <a:r>
              <a:rPr lang="en-US" sz="2700" b="1" dirty="0" smtClean="0">
                <a:solidFill>
                  <a:schemeClr val="tx1"/>
                </a:solidFill>
                <a:latin typeface="Times New Roman" pitchFamily="18" charset="0"/>
                <a:cs typeface="Times New Roman" pitchFamily="18" charset="0"/>
              </a:rPr>
              <a:t>Work-life balance is lost; Difficult for families</a:t>
            </a:r>
          </a:p>
          <a:p>
            <a:pPr lvl="1">
              <a:buFont typeface="Wingdings" pitchFamily="2" charset="2"/>
              <a:buChar char="v"/>
            </a:pPr>
            <a:r>
              <a:rPr lang="en-US" sz="2700" b="1" dirty="0" smtClean="0">
                <a:solidFill>
                  <a:schemeClr val="tx1"/>
                </a:solidFill>
                <a:latin typeface="Times New Roman" pitchFamily="18" charset="0"/>
                <a:cs typeface="Times New Roman" pitchFamily="18" charset="0"/>
              </a:rPr>
              <a:t>Harder to lead due to budget cuts/regulations</a:t>
            </a:r>
          </a:p>
          <a:p>
            <a:pPr lvl="1">
              <a:buNone/>
            </a:pPr>
            <a:endParaRPr lang="en-US" b="1" dirty="0" smtClean="0">
              <a:solidFill>
                <a:schemeClr val="tx1"/>
              </a:solidFill>
              <a:latin typeface="Times New Roman" pitchFamily="18" charset="0"/>
              <a:cs typeface="Times New Roman" pitchFamily="18" charset="0"/>
            </a:endParaRPr>
          </a:p>
          <a:p>
            <a:pPr lvl="1"/>
            <a:endParaRPr lang="en-US" b="1" dirty="0" smtClean="0">
              <a:solidFill>
                <a:schemeClr val="tx1"/>
              </a:solidFill>
              <a:latin typeface="Times New Roman" pitchFamily="18" charset="0"/>
              <a:cs typeface="Times New Roman" pitchFamily="18" charset="0"/>
            </a:endParaRPr>
          </a:p>
          <a:p>
            <a:pPr lvl="1"/>
            <a:endParaRPr lang="en-US"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38</a:t>
            </a:fld>
            <a:endParaRPr lang="en-US" dirty="0"/>
          </a:p>
        </p:txBody>
      </p:sp>
      <p:pic>
        <p:nvPicPr>
          <p:cNvPr id="2052" name="Picture 4" descr="http://sr.photos2.fotosearch.com/bthumb/CSP/CSP893/k893141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4667"/>
          <a:stretch/>
        </p:blipFill>
        <p:spPr bwMode="auto">
          <a:xfrm>
            <a:off x="6781800" y="3048000"/>
            <a:ext cx="1219200" cy="143181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2.gstatic.com/images?q=tbn:ANd9GcTWREb1VT9t7pU3oi9Z5DTskWb7kLLapVVU9SErDgewi9wwpy9N0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8250" y="4953000"/>
            <a:ext cx="1293078" cy="91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95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8840"/>
          </a:xfrm>
        </p:spPr>
        <p:txBody>
          <a:bodyPr>
            <a:normAutofit/>
          </a:bodyPr>
          <a:lstStyle/>
          <a:p>
            <a:pPr algn="ctr"/>
            <a:r>
              <a:rPr lang="en-US" sz="2400" b="1" dirty="0" smtClean="0">
                <a:solidFill>
                  <a:srgbClr val="006600"/>
                </a:solidFill>
                <a:latin typeface="Arial Black" pitchFamily="34" charset="0"/>
                <a:cs typeface="Times New Roman" pitchFamily="18" charset="0"/>
              </a:rPr>
              <a:t>Challenges/Barriers (Administrators &amp; Faculty) Cont. </a:t>
            </a:r>
            <a:endParaRPr lang="en-US" sz="2400" b="1" dirty="0">
              <a:solidFill>
                <a:srgbClr val="006600"/>
              </a:solidFill>
              <a:latin typeface="Arial Black" pitchFamily="34" charset="0"/>
              <a:cs typeface="Times New Roman" pitchFamily="18" charset="0"/>
            </a:endParaRPr>
          </a:p>
        </p:txBody>
      </p:sp>
      <p:sp>
        <p:nvSpPr>
          <p:cNvPr id="3" name="Content Placeholder 2"/>
          <p:cNvSpPr>
            <a:spLocks noGrp="1"/>
          </p:cNvSpPr>
          <p:nvPr>
            <p:ph idx="1"/>
          </p:nvPr>
        </p:nvSpPr>
        <p:spPr>
          <a:xfrm>
            <a:off x="228600" y="838200"/>
            <a:ext cx="8096568" cy="5491511"/>
          </a:xfrm>
        </p:spPr>
        <p:txBody>
          <a:bodyPr/>
          <a:lstStyle/>
          <a:p>
            <a:pPr lvl="1">
              <a:buFont typeface="Wingdings" pitchFamily="2" charset="2"/>
              <a:buChar char="v"/>
            </a:pPr>
            <a:endParaRPr lang="en-US" sz="2300" b="1" dirty="0" smtClean="0">
              <a:solidFill>
                <a:schemeClr val="tx1"/>
              </a:solidFill>
              <a:latin typeface="Times New Roman" pitchFamily="18" charset="0"/>
              <a:cs typeface="Times New Roman" pitchFamily="18" charset="0"/>
            </a:endParaRPr>
          </a:p>
          <a:p>
            <a:pPr lvl="1"/>
            <a:r>
              <a:rPr lang="en-US" sz="2700" b="1" dirty="0" smtClean="0">
                <a:solidFill>
                  <a:schemeClr val="tx1"/>
                </a:solidFill>
                <a:latin typeface="Times New Roman" pitchFamily="18" charset="0"/>
                <a:cs typeface="Times New Roman" pitchFamily="18" charset="0"/>
              </a:rPr>
              <a:t>Difficult personal interactions; Tough decisions</a:t>
            </a:r>
          </a:p>
          <a:p>
            <a:pPr lvl="1"/>
            <a:r>
              <a:rPr lang="en-US" sz="2700" b="1" dirty="0" smtClean="0">
                <a:solidFill>
                  <a:schemeClr val="tx1"/>
                </a:solidFill>
                <a:latin typeface="Times New Roman" pitchFamily="18" charset="0"/>
                <a:cs typeface="Times New Roman" pitchFamily="18" charset="0"/>
              </a:rPr>
              <a:t>Change in relationship with colleagues</a:t>
            </a:r>
          </a:p>
          <a:p>
            <a:pPr lvl="1"/>
            <a:r>
              <a:rPr lang="en-US" sz="2700" b="1" dirty="0" smtClean="0">
                <a:solidFill>
                  <a:schemeClr val="tx1"/>
                </a:solidFill>
                <a:latin typeface="Times New Roman" pitchFamily="18" charset="0"/>
                <a:cs typeface="Times New Roman" pitchFamily="18" charset="0"/>
              </a:rPr>
              <a:t>Few thanks  </a:t>
            </a:r>
          </a:p>
          <a:p>
            <a:pPr lvl="2"/>
            <a:r>
              <a:rPr lang="en-US" sz="2400" b="1" dirty="0" smtClean="0">
                <a:solidFill>
                  <a:schemeClr val="tx1"/>
                </a:solidFill>
                <a:latin typeface="Times New Roman" pitchFamily="18" charset="0"/>
                <a:cs typeface="Times New Roman" pitchFamily="18" charset="0"/>
              </a:rPr>
              <a:t>“Faculty don’t thank you for anything.  				You could drag it out of them –maybe.”</a:t>
            </a:r>
          </a:p>
          <a:p>
            <a:pPr lvl="1"/>
            <a:r>
              <a:rPr lang="en-US" sz="2700" b="1" dirty="0" smtClean="0">
                <a:solidFill>
                  <a:schemeClr val="tx1"/>
                </a:solidFill>
                <a:latin typeface="Times New Roman" pitchFamily="18" charset="0"/>
                <a:cs typeface="Times New Roman" pitchFamily="18" charset="0"/>
              </a:rPr>
              <a:t>Pathways into leadership not clear</a:t>
            </a:r>
          </a:p>
          <a:p>
            <a:pPr lvl="1"/>
            <a:r>
              <a:rPr lang="en-US" sz="2700" b="1" dirty="0" smtClean="0">
                <a:solidFill>
                  <a:schemeClr val="tx1"/>
                </a:solidFill>
                <a:latin typeface="Times New Roman" pitchFamily="18" charset="0"/>
                <a:cs typeface="Times New Roman" pitchFamily="18" charset="0"/>
              </a:rPr>
              <a:t>Transitions to leadership not clear</a:t>
            </a:r>
          </a:p>
          <a:p>
            <a:pPr lvl="1"/>
            <a:r>
              <a:rPr lang="en-US" sz="2700" b="1" dirty="0" smtClean="0">
                <a:solidFill>
                  <a:schemeClr val="tx1"/>
                </a:solidFill>
                <a:latin typeface="Times New Roman" pitchFamily="18" charset="0"/>
                <a:cs typeface="Times New Roman" pitchFamily="18" charset="0"/>
              </a:rPr>
              <a:t>The initial move from faculty into administration is the most difficult</a:t>
            </a:r>
          </a:p>
          <a:p>
            <a:pPr lvl="2">
              <a:buNone/>
            </a:pPr>
            <a:r>
              <a:rPr lang="en-US" sz="2400" b="1" dirty="0" smtClean="0">
                <a:solidFill>
                  <a:schemeClr val="tx1"/>
                </a:solidFill>
                <a:latin typeface="Times New Roman" pitchFamily="18" charset="0"/>
                <a:cs typeface="Times New Roman" pitchFamily="18" charset="0"/>
              </a:rPr>
              <a:t>	“The first step into									management is the hardest.”</a:t>
            </a:r>
          </a:p>
          <a:p>
            <a:pPr lvl="2"/>
            <a:endParaRPr lang="en-US" sz="3200" b="1" dirty="0" smtClean="0">
              <a:solidFill>
                <a:schemeClr val="tx1"/>
              </a:solidFill>
              <a:latin typeface="Times New Roman" pitchFamily="18" charset="0"/>
              <a:cs typeface="Times New Roman" pitchFamily="18" charset="0"/>
            </a:endParaRPr>
          </a:p>
          <a:p>
            <a:pPr lvl="1"/>
            <a:endParaRPr lang="en-US" b="1" dirty="0" smtClean="0">
              <a:solidFill>
                <a:schemeClr val="tx1"/>
              </a:solidFill>
              <a:latin typeface="Times New Roman" pitchFamily="18" charset="0"/>
              <a:cs typeface="Times New Roman" pitchFamily="18" charset="0"/>
            </a:endParaRPr>
          </a:p>
          <a:p>
            <a:pPr lvl="1"/>
            <a:endParaRPr lang="en-US" b="1" dirty="0" smtClean="0">
              <a:solidFill>
                <a:schemeClr val="tx1"/>
              </a:solidFill>
              <a:latin typeface="Times New Roman" pitchFamily="18" charset="0"/>
              <a:cs typeface="Times New Roman" pitchFamily="18" charset="0"/>
            </a:endParaRPr>
          </a:p>
          <a:p>
            <a:pPr lvl="1"/>
            <a:endParaRPr lang="en-US"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39</a:t>
            </a:fld>
            <a:endParaRPr lang="en-US" dirty="0"/>
          </a:p>
        </p:txBody>
      </p:sp>
      <p:pic>
        <p:nvPicPr>
          <p:cNvPr id="7" name="Picture 6" descr="C:\Users\fodexsec.ROHAN\Desktop\imagesCA8215O7.jpg"/>
          <p:cNvPicPr/>
          <p:nvPr/>
        </p:nvPicPr>
        <p:blipFill>
          <a:blip r:embed="rId3" cstate="print"/>
          <a:srcRect/>
          <a:stretch>
            <a:fillRect/>
          </a:stretch>
        </p:blipFill>
        <p:spPr bwMode="auto">
          <a:xfrm>
            <a:off x="6934200" y="2362201"/>
            <a:ext cx="2057400" cy="1981200"/>
          </a:xfrm>
          <a:prstGeom prst="rect">
            <a:avLst/>
          </a:prstGeom>
          <a:noFill/>
          <a:ln w="9525">
            <a:noFill/>
            <a:miter lim="800000"/>
            <a:headEnd/>
            <a:tailEnd/>
          </a:ln>
          <a:effectLst>
            <a:softEdge rad="31750"/>
          </a:effectLst>
        </p:spPr>
      </p:pic>
      <p:pic>
        <p:nvPicPr>
          <p:cNvPr id="8" name="Picture 7" descr="http://us.cdn4.123rf.com/168nwm/leysan/leysan0912/leysan091200005/6127314-business-chart-with-businessmen-climbing-up-a-hystogram-bars.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800600"/>
            <a:ext cx="1759343" cy="1371600"/>
          </a:xfrm>
          <a:prstGeom prst="rect">
            <a:avLst/>
          </a:prstGeom>
          <a:noFill/>
          <a:ln>
            <a:noFill/>
          </a:ln>
        </p:spPr>
      </p:pic>
    </p:spTree>
    <p:extLst>
      <p:ext uri="{BB962C8B-B14F-4D97-AF65-F5344CB8AC3E}">
        <p14:creationId xmlns:p14="http://schemas.microsoft.com/office/powerpoint/2010/main" val="884931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609600"/>
            <a:ext cx="8305800" cy="1066800"/>
          </a:xfrm>
        </p:spPr>
        <p:txBody>
          <a:bodyPr>
            <a:normAutofit/>
          </a:bodyPr>
          <a:lstStyle/>
          <a:p>
            <a:pPr algn="ctr" eaLnBrk="1" hangingPunct="1"/>
            <a:r>
              <a:rPr lang="en-US" sz="3800" b="1" dirty="0" smtClean="0">
                <a:solidFill>
                  <a:srgbClr val="006600"/>
                </a:solidFill>
                <a:latin typeface="Arial Black" pitchFamily="34" charset="0"/>
                <a:cs typeface="Times New Roman" pitchFamily="18" charset="0"/>
              </a:rPr>
              <a:t>Bottom Line</a:t>
            </a:r>
          </a:p>
        </p:txBody>
      </p:sp>
      <p:sp>
        <p:nvSpPr>
          <p:cNvPr id="14339" name="Content Placeholder 2"/>
          <p:cNvSpPr>
            <a:spLocks noGrp="1"/>
          </p:cNvSpPr>
          <p:nvPr>
            <p:ph idx="1"/>
          </p:nvPr>
        </p:nvSpPr>
        <p:spPr>
          <a:xfrm>
            <a:off x="457200" y="1676400"/>
            <a:ext cx="8305800" cy="4525962"/>
          </a:xfrm>
        </p:spPr>
        <p:txBody>
          <a:bodyPr/>
          <a:lstStyle/>
          <a:p>
            <a:pPr eaLnBrk="1" hangingPunct="1">
              <a:buClr>
                <a:schemeClr val="tx1"/>
              </a:buClr>
              <a:buFont typeface="Wingdings" pitchFamily="2" charset="2"/>
              <a:buChar char="Ø"/>
            </a:pPr>
            <a:r>
              <a:rPr lang="en-US" b="1" dirty="0" smtClean="0">
                <a:solidFill>
                  <a:schemeClr val="tx1"/>
                </a:solidFill>
                <a:latin typeface="Times New Roman" pitchFamily="18" charset="0"/>
                <a:cs typeface="Times New Roman" pitchFamily="18" charset="0"/>
              </a:rPr>
              <a:t>Make the most of existing intrinsic interests.</a:t>
            </a:r>
          </a:p>
          <a:p>
            <a:pPr eaLnBrk="1" hangingPunct="1">
              <a:buFont typeface="Wingdings" pitchFamily="2" charset="2"/>
              <a:buChar char="Ø"/>
            </a:pPr>
            <a:r>
              <a:rPr lang="en-US" b="1" dirty="0" smtClean="0">
                <a:solidFill>
                  <a:schemeClr val="tx1"/>
                </a:solidFill>
                <a:latin typeface="Times New Roman" pitchFamily="18" charset="0"/>
                <a:cs typeface="Times New Roman" pitchFamily="18" charset="0"/>
              </a:rPr>
              <a:t>Address needs for BOTH </a:t>
            </a:r>
          </a:p>
          <a:p>
            <a:pPr lvl="1" eaLnBrk="1" hangingPunct="1">
              <a:buFont typeface="Wingdings" pitchFamily="2" charset="2"/>
              <a:buChar char="ü"/>
            </a:pPr>
            <a:r>
              <a:rPr lang="en-US" b="1" dirty="0" smtClean="0">
                <a:solidFill>
                  <a:schemeClr val="tx1"/>
                </a:solidFill>
                <a:latin typeface="Times New Roman" pitchFamily="18" charset="0"/>
                <a:cs typeface="Times New Roman" pitchFamily="18" charset="0"/>
              </a:rPr>
              <a:t>Social Knowledge (accurate understanding of expectations and rewards) </a:t>
            </a:r>
            <a:r>
              <a:rPr lang="en-US" b="1" u="sng" dirty="0" smtClean="0">
                <a:solidFill>
                  <a:schemeClr val="tx1"/>
                </a:solidFill>
                <a:latin typeface="Times New Roman" pitchFamily="18" charset="0"/>
                <a:cs typeface="Times New Roman" pitchFamily="18" charset="0"/>
              </a:rPr>
              <a:t>AND</a:t>
            </a:r>
          </a:p>
          <a:p>
            <a:pPr lvl="1" eaLnBrk="1" hangingPunct="1">
              <a:buFont typeface="Wingdings" pitchFamily="2" charset="2"/>
              <a:buChar char="ü"/>
            </a:pPr>
            <a:r>
              <a:rPr lang="en-US" b="1" dirty="0" smtClean="0">
                <a:solidFill>
                  <a:schemeClr val="tx1"/>
                </a:solidFill>
                <a:latin typeface="Times New Roman" pitchFamily="18" charset="0"/>
                <a:cs typeface="Times New Roman" pitchFamily="18" charset="0"/>
              </a:rPr>
              <a:t>Self-Efficacy (training to fulfill all roles)</a:t>
            </a:r>
          </a:p>
        </p:txBody>
      </p:sp>
      <p:sp>
        <p:nvSpPr>
          <p:cNvPr id="12292" name="Slide Number Placeholder 3"/>
          <p:cNvSpPr>
            <a:spLocks noGrp="1"/>
          </p:cNvSpPr>
          <p:nvPr>
            <p:ph type="sldNum" sz="quarter" idx="12"/>
          </p:nvPr>
        </p:nvSpPr>
        <p:spPr/>
        <p:txBody>
          <a:bodyPr/>
          <a:lstStyle/>
          <a:p>
            <a:pPr>
              <a:defRPr/>
            </a:pPr>
            <a:fld id="{08E53EB7-44CD-4B39-86FE-8CBEAD0C683E}" type="slidenum">
              <a:rPr lang="en-US"/>
              <a:pPr>
                <a:defRPr/>
              </a:pPr>
              <a:t>4</a:t>
            </a:fld>
            <a:endParaRPr lang="en-US" dirty="0"/>
          </a:p>
        </p:txBody>
      </p:sp>
      <p:pic>
        <p:nvPicPr>
          <p:cNvPr id="3080" name="Picture 8" descr="C:\Users\fodexsec\Desktop\Scale_4.gif"/>
          <p:cNvPicPr>
            <a:picLocks noChangeAspect="1" noChangeArrowheads="1" noCrop="1"/>
          </p:cNvPicPr>
          <p:nvPr/>
        </p:nvPicPr>
        <p:blipFill>
          <a:blip r:embed="rId3" cstate="print"/>
          <a:srcRect/>
          <a:stretch>
            <a:fillRect/>
          </a:stretch>
        </p:blipFill>
        <p:spPr bwMode="auto">
          <a:xfrm>
            <a:off x="3581400" y="4267200"/>
            <a:ext cx="1981200" cy="1876137"/>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fade">
                                      <p:cBhvr>
                                        <p:cTn id="10" dur="500"/>
                                        <p:tgtEl>
                                          <p:spTgt spid="14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Effect transition="in" filter="fade">
                                      <p:cBhvr>
                                        <p:cTn id="13" dur="500"/>
                                        <p:tgtEl>
                                          <p:spTgt spid="14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4778"/>
            <a:ext cx="8839200" cy="1178121"/>
          </a:xfrm>
        </p:spPr>
        <p:txBody>
          <a:bodyPr>
            <a:normAutofit fontScale="90000"/>
          </a:bodyPr>
          <a:lstStyle/>
          <a:p>
            <a:pPr algn="ctr"/>
            <a:r>
              <a:rPr lang="en-US" sz="3100" b="1" dirty="0" smtClean="0">
                <a:solidFill>
                  <a:srgbClr val="006600"/>
                </a:solidFill>
                <a:latin typeface="Arial Black" pitchFamily="34" charset="0"/>
                <a:cs typeface="Times New Roman" pitchFamily="18" charset="0"/>
              </a:rPr>
              <a:t>Challenges/ Barriers </a:t>
            </a:r>
            <a:r>
              <a:rPr lang="en-US" sz="2700" b="1" dirty="0" smtClean="0">
                <a:solidFill>
                  <a:srgbClr val="006600"/>
                </a:solidFill>
                <a:latin typeface="Arial Black" pitchFamily="34" charset="0"/>
                <a:cs typeface="Times New Roman" pitchFamily="18" charset="0"/>
              </a:rPr>
              <a:t>(Identified by Faculty Only)</a:t>
            </a: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856118" y="1371600"/>
            <a:ext cx="8229600" cy="5069755"/>
          </a:xfrm>
        </p:spPr>
        <p:txBody>
          <a:bodyPr/>
          <a:lstStyle/>
          <a:p>
            <a:pPr lvl="1"/>
            <a:r>
              <a:rPr lang="en-US" sz="2600" b="1" dirty="0" smtClean="0">
                <a:solidFill>
                  <a:schemeClr val="tx1"/>
                </a:solidFill>
                <a:latin typeface="Times New Roman" pitchFamily="18" charset="0"/>
                <a:cs typeface="Times New Roman" pitchFamily="18" charset="0"/>
              </a:rPr>
              <a:t>Expectations for formal dress, appearance and behavior:  Conformity, Hierarchy</a:t>
            </a:r>
          </a:p>
          <a:p>
            <a:pPr lvl="2"/>
            <a:r>
              <a:rPr lang="en-US" sz="2200" b="1" dirty="0" smtClean="0">
                <a:solidFill>
                  <a:schemeClr val="tx1"/>
                </a:solidFill>
                <a:latin typeface="Times New Roman" pitchFamily="18" charset="0"/>
                <a:cs typeface="Times New Roman" pitchFamily="18" charset="0"/>
              </a:rPr>
              <a:t>“You have to behave yourself”</a:t>
            </a:r>
          </a:p>
          <a:p>
            <a:pPr lvl="2"/>
            <a:r>
              <a:rPr lang="en-US" sz="2200" b="1" dirty="0" smtClean="0">
                <a:solidFill>
                  <a:schemeClr val="tx1"/>
                </a:solidFill>
                <a:latin typeface="Times New Roman" pitchFamily="18" charset="0"/>
                <a:cs typeface="Times New Roman" pitchFamily="18" charset="0"/>
              </a:rPr>
              <a:t>“Less independent” “You lose autonomy”</a:t>
            </a:r>
          </a:p>
          <a:p>
            <a:pPr lvl="2"/>
            <a:r>
              <a:rPr lang="en-US" sz="2200" b="1" dirty="0" smtClean="0">
                <a:solidFill>
                  <a:schemeClr val="tx1"/>
                </a:solidFill>
                <a:latin typeface="Times New Roman" pitchFamily="18" charset="0"/>
                <a:cs typeface="Times New Roman" pitchFamily="18" charset="0"/>
              </a:rPr>
              <a:t>“If I don’t walk in with a suit, I’m not perceived as knowing as much.”</a:t>
            </a:r>
          </a:p>
          <a:p>
            <a:pPr lvl="2"/>
            <a:r>
              <a:rPr lang="en-US" sz="2200" b="1" dirty="0" smtClean="0">
                <a:solidFill>
                  <a:schemeClr val="tx1"/>
                </a:solidFill>
                <a:latin typeface="Times New Roman" pitchFamily="18" charset="0"/>
                <a:cs typeface="Times New Roman" pitchFamily="18" charset="0"/>
              </a:rPr>
              <a:t>“More and more formalized and buttoned up. It’s pretty off-putting”</a:t>
            </a:r>
          </a:p>
          <a:p>
            <a:pPr lvl="2"/>
            <a:endParaRPr lang="en-US" sz="1800" b="1" dirty="0" smtClean="0">
              <a:solidFill>
                <a:schemeClr val="tx1"/>
              </a:solidFill>
              <a:latin typeface="Times New Roman" pitchFamily="18" charset="0"/>
              <a:cs typeface="Times New Roman" pitchFamily="18" charset="0"/>
            </a:endParaRPr>
          </a:p>
          <a:p>
            <a:pPr lvl="1"/>
            <a:r>
              <a:rPr lang="en-US" sz="2600" b="1" dirty="0" smtClean="0">
                <a:solidFill>
                  <a:schemeClr val="tx1"/>
                </a:solidFill>
                <a:latin typeface="Times New Roman" pitchFamily="18" charset="0"/>
                <a:cs typeface="Times New Roman" pitchFamily="18" charset="0"/>
              </a:rPr>
              <a:t>Disillusionment with leadership (having tried it)</a:t>
            </a:r>
          </a:p>
          <a:p>
            <a:pPr lvl="2"/>
            <a:r>
              <a:rPr lang="en-US" sz="2200" b="1" dirty="0" smtClean="0">
                <a:solidFill>
                  <a:schemeClr val="tx1"/>
                </a:solidFill>
                <a:latin typeface="Times New Roman" pitchFamily="18" charset="0"/>
                <a:cs typeface="Times New Roman" pitchFamily="18" charset="0"/>
              </a:rPr>
              <a:t>“I now know how the sausage is made. I have a lot less respect for it”</a:t>
            </a:r>
          </a:p>
          <a:p>
            <a:pPr lvl="1"/>
            <a:endParaRPr lang="en-US"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40</a:t>
            </a:fld>
            <a:endParaRPr lang="en-US" dirty="0"/>
          </a:p>
        </p:txBody>
      </p:sp>
      <p:pic>
        <p:nvPicPr>
          <p:cNvPr id="251906" name="Picture 2" descr="C:\Users\fodexsec.ROHAN\Desktop\Dress_Code_in_Business[1].jpg"/>
          <p:cNvPicPr>
            <a:picLocks noChangeAspect="1" noChangeArrowheads="1"/>
          </p:cNvPicPr>
          <p:nvPr/>
        </p:nvPicPr>
        <p:blipFill>
          <a:blip r:embed="rId3" cstate="print"/>
          <a:srcRect/>
          <a:stretch>
            <a:fillRect/>
          </a:stretch>
        </p:blipFill>
        <p:spPr bwMode="auto">
          <a:xfrm>
            <a:off x="152399" y="2667000"/>
            <a:ext cx="1451945" cy="1752600"/>
          </a:xfrm>
          <a:prstGeom prst="rect">
            <a:avLst/>
          </a:prstGeom>
          <a:noFill/>
        </p:spPr>
      </p:pic>
    </p:spTree>
    <p:extLst>
      <p:ext uri="{BB962C8B-B14F-4D97-AF65-F5344CB8AC3E}">
        <p14:creationId xmlns:p14="http://schemas.microsoft.com/office/powerpoint/2010/main" val="332827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153400" cy="887175"/>
          </a:xfrm>
        </p:spPr>
        <p:txBody>
          <a:bodyPr>
            <a:normAutofit fontScale="90000"/>
          </a:bodyPr>
          <a:lstStyle/>
          <a:p>
            <a:pPr lvl="1"/>
            <a:r>
              <a:rPr lang="en-US" sz="2700" b="1" dirty="0" smtClean="0">
                <a:solidFill>
                  <a:srgbClr val="216523"/>
                </a:solidFill>
                <a:latin typeface="Arial Black" pitchFamily="34" charset="0"/>
                <a:cs typeface="Times New Roman" pitchFamily="18" charset="0"/>
              </a:rPr>
              <a:t>Leadership Traits Most Valued                        (by Administrators &amp; Faculty)</a:t>
            </a:r>
            <a:r>
              <a:rPr lang="en-US" b="1" dirty="0" smtClean="0"/>
              <a:t/>
            </a:r>
            <a:br>
              <a:rPr lang="en-US" b="1" dirty="0" smtClean="0"/>
            </a:br>
            <a:endParaRPr lang="en-US" b="1" dirty="0">
              <a:solidFill>
                <a:schemeClr val="tx1"/>
              </a:solidFill>
            </a:endParaRPr>
          </a:p>
        </p:txBody>
      </p:sp>
      <p:sp>
        <p:nvSpPr>
          <p:cNvPr id="3" name="Content Placeholder 2"/>
          <p:cNvSpPr>
            <a:spLocks noGrp="1"/>
          </p:cNvSpPr>
          <p:nvPr>
            <p:ph idx="1"/>
          </p:nvPr>
        </p:nvSpPr>
        <p:spPr>
          <a:xfrm>
            <a:off x="391038" y="1524000"/>
            <a:ext cx="8153400" cy="4744172"/>
          </a:xfrm>
        </p:spPr>
        <p:txBody>
          <a:bodyPr/>
          <a:lstStyle/>
          <a:p>
            <a:pPr lvl="2">
              <a:buFont typeface="Wingdings" pitchFamily="2" charset="2"/>
              <a:buChar char="v"/>
            </a:pPr>
            <a:r>
              <a:rPr lang="en-US" sz="2100" b="1" dirty="0" smtClean="0">
                <a:solidFill>
                  <a:schemeClr val="tx1"/>
                </a:solidFill>
                <a:latin typeface="Times New Roman" pitchFamily="18" charset="0"/>
                <a:cs typeface="Times New Roman" pitchFamily="18" charset="0"/>
              </a:rPr>
              <a:t>People skills (Most frequently mentioned)</a:t>
            </a:r>
          </a:p>
          <a:p>
            <a:pPr lvl="2">
              <a:buFont typeface="Wingdings" pitchFamily="2" charset="2"/>
              <a:buChar char="v"/>
            </a:pPr>
            <a:r>
              <a:rPr lang="en-US" sz="2100" b="1" dirty="0" smtClean="0">
                <a:solidFill>
                  <a:schemeClr val="tx1"/>
                </a:solidFill>
                <a:latin typeface="Times New Roman" pitchFamily="18" charset="0"/>
                <a:cs typeface="Times New Roman" pitchFamily="18" charset="0"/>
              </a:rPr>
              <a:t>Communication skills (Listening, Speaking, Writing)</a:t>
            </a:r>
          </a:p>
          <a:p>
            <a:pPr lvl="2">
              <a:buFont typeface="Wingdings" pitchFamily="2" charset="2"/>
              <a:buChar char="v"/>
            </a:pPr>
            <a:r>
              <a:rPr lang="en-US" sz="2100" b="1" dirty="0" smtClean="0">
                <a:solidFill>
                  <a:schemeClr val="tx1"/>
                </a:solidFill>
                <a:latin typeface="Times New Roman" pitchFamily="18" charset="0"/>
                <a:cs typeface="Times New Roman" pitchFamily="18" charset="0"/>
              </a:rPr>
              <a:t>Respected scholar in the field, Credibility</a:t>
            </a:r>
          </a:p>
          <a:p>
            <a:pPr lvl="2">
              <a:buFont typeface="Wingdings" pitchFamily="2" charset="2"/>
              <a:buChar char="v"/>
            </a:pPr>
            <a:r>
              <a:rPr lang="en-US" sz="2100" b="1" dirty="0" smtClean="0">
                <a:solidFill>
                  <a:schemeClr val="tx1"/>
                </a:solidFill>
                <a:latin typeface="Times New Roman" pitchFamily="18" charset="0"/>
                <a:cs typeface="Times New Roman" pitchFamily="18" charset="0"/>
              </a:rPr>
              <a:t>Honesty, Integrity</a:t>
            </a:r>
          </a:p>
          <a:p>
            <a:pPr lvl="2">
              <a:buFont typeface="Wingdings" pitchFamily="2" charset="2"/>
              <a:buChar char="v"/>
            </a:pPr>
            <a:r>
              <a:rPr lang="en-US" sz="2100" b="1" dirty="0" smtClean="0">
                <a:solidFill>
                  <a:schemeClr val="tx1"/>
                </a:solidFill>
                <a:latin typeface="Times New Roman" pitchFamily="18" charset="0"/>
                <a:cs typeface="Times New Roman" pitchFamily="18" charset="0"/>
              </a:rPr>
              <a:t>Able to take multiple perspectives, Value others’ viewpoints</a:t>
            </a:r>
          </a:p>
          <a:p>
            <a:pPr lvl="2">
              <a:buFont typeface="Wingdings" pitchFamily="2" charset="2"/>
              <a:buChar char="v"/>
            </a:pPr>
            <a:endParaRPr lang="en-US" sz="1000" b="1" dirty="0" smtClean="0">
              <a:solidFill>
                <a:schemeClr val="tx1"/>
              </a:solidFill>
              <a:latin typeface="Times New Roman" pitchFamily="18" charset="0"/>
              <a:cs typeface="Times New Roman" pitchFamily="18" charset="0"/>
            </a:endParaRPr>
          </a:p>
          <a:p>
            <a:pPr lvl="2">
              <a:buFont typeface="Arial" panose="020B0604020202020204" pitchFamily="34" charset="0"/>
              <a:buChar char="•"/>
            </a:pPr>
            <a:r>
              <a:rPr lang="en-US" sz="2100" b="1" dirty="0" smtClean="0">
                <a:solidFill>
                  <a:schemeClr val="tx1"/>
                </a:solidFill>
                <a:latin typeface="Times New Roman" pitchFamily="18" charset="0"/>
                <a:cs typeface="Times New Roman" pitchFamily="18" charset="0"/>
              </a:rPr>
              <a:t>Empathy</a:t>
            </a:r>
          </a:p>
          <a:p>
            <a:pPr lvl="2">
              <a:buFont typeface="Arial" panose="020B0604020202020204" pitchFamily="34" charset="0"/>
              <a:buChar char="•"/>
            </a:pPr>
            <a:r>
              <a:rPr lang="en-US" sz="2100" b="1" dirty="0" smtClean="0">
                <a:solidFill>
                  <a:schemeClr val="tx1"/>
                </a:solidFill>
                <a:latin typeface="Times New Roman" pitchFamily="18" charset="0"/>
                <a:cs typeface="Times New Roman" pitchFamily="18" charset="0"/>
              </a:rPr>
              <a:t>Able to relate to and value faculty</a:t>
            </a:r>
          </a:p>
          <a:p>
            <a:pPr lvl="2">
              <a:buFont typeface="Arial" panose="020B0604020202020204" pitchFamily="34" charset="0"/>
              <a:buChar char="•"/>
            </a:pPr>
            <a:r>
              <a:rPr lang="en-US" sz="2100" b="1" dirty="0" smtClean="0">
                <a:solidFill>
                  <a:schemeClr val="tx1"/>
                </a:solidFill>
                <a:latin typeface="Times New Roman" pitchFamily="18" charset="0"/>
                <a:cs typeface="Times New Roman" pitchFamily="18" charset="0"/>
              </a:rPr>
              <a:t>Able to make decisions, able to make tough decisions</a:t>
            </a:r>
          </a:p>
          <a:p>
            <a:pPr lvl="2">
              <a:buFont typeface="Arial" panose="020B0604020202020204" pitchFamily="34" charset="0"/>
              <a:buChar char="•"/>
            </a:pPr>
            <a:r>
              <a:rPr lang="en-US" sz="2100" b="1" dirty="0" smtClean="0">
                <a:solidFill>
                  <a:schemeClr val="tx1"/>
                </a:solidFill>
                <a:latin typeface="Times New Roman" pitchFamily="18" charset="0"/>
                <a:cs typeface="Times New Roman" pitchFamily="18" charset="0"/>
              </a:rPr>
              <a:t>Energetic</a:t>
            </a:r>
          </a:p>
          <a:p>
            <a:pPr lvl="2">
              <a:buFont typeface="Arial" panose="020B0604020202020204" pitchFamily="34" charset="0"/>
              <a:buChar char="•"/>
            </a:pPr>
            <a:r>
              <a:rPr lang="en-US" sz="2100" b="1" dirty="0" smtClean="0">
                <a:solidFill>
                  <a:schemeClr val="tx1"/>
                </a:solidFill>
                <a:latin typeface="Times New Roman" pitchFamily="18" charset="0"/>
                <a:cs typeface="Times New Roman" pitchFamily="18" charset="0"/>
              </a:rPr>
              <a:t>Efficient and Effective</a:t>
            </a:r>
          </a:p>
          <a:p>
            <a:pPr lvl="2">
              <a:buFont typeface="Arial" panose="020B0604020202020204" pitchFamily="34" charset="0"/>
              <a:buChar char="•"/>
            </a:pPr>
            <a:r>
              <a:rPr lang="en-US" sz="2100" b="1" dirty="0" smtClean="0">
                <a:solidFill>
                  <a:schemeClr val="tx1"/>
                </a:solidFill>
                <a:latin typeface="Times New Roman" pitchFamily="18" charset="0"/>
                <a:cs typeface="Times New Roman" pitchFamily="18" charset="0"/>
              </a:rPr>
              <a:t>Knowledge of budget and financial management (important but not essential in selection of leaders)</a:t>
            </a: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41</a:t>
            </a:fld>
            <a:endParaRPr lang="en-US" dirty="0"/>
          </a:p>
        </p:txBody>
      </p:sp>
      <p:pic>
        <p:nvPicPr>
          <p:cNvPr id="4100" name="Picture 4" descr="http://ts2.mm.bing.net/th?id=H.5055693109331369&amp;w=239&amp;h=182&amp;c=7&amp;rs=1&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838200"/>
            <a:ext cx="1400907"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1" y="449237"/>
            <a:ext cx="8915400" cy="1282030"/>
          </a:xfrm>
        </p:spPr>
        <p:txBody>
          <a:bodyPr>
            <a:normAutofit fontScale="90000"/>
          </a:bodyPr>
          <a:lstStyle/>
          <a:p>
            <a:pPr algn="ctr"/>
            <a:r>
              <a:rPr lang="en-US" sz="3100" b="1" dirty="0" smtClean="0">
                <a:solidFill>
                  <a:srgbClr val="006600"/>
                </a:solidFill>
                <a:latin typeface="Arial Black" pitchFamily="34" charset="0"/>
                <a:cs typeface="Times New Roman" pitchFamily="18" charset="0"/>
              </a:rPr>
              <a:t>How Administrators Identify Future Leaders</a:t>
            </a: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69631" y="1059874"/>
            <a:ext cx="8229600" cy="5066290"/>
          </a:xfrm>
        </p:spPr>
        <p:txBody>
          <a:bodyPr/>
          <a:lstStyle/>
          <a:p>
            <a:pPr>
              <a:buFont typeface="Wingdings" pitchFamily="2" charset="2"/>
              <a:buChar char="v"/>
            </a:pPr>
            <a:r>
              <a:rPr lang="en-US" sz="2400" b="1" dirty="0" smtClean="0">
                <a:solidFill>
                  <a:schemeClr val="tx1"/>
                </a:solidFill>
                <a:latin typeface="Times New Roman" pitchFamily="18" charset="0"/>
                <a:cs typeface="Times New Roman" pitchFamily="18" charset="0"/>
              </a:rPr>
              <a:t>Often hard to know who will be successful leader</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Observe them with colleagues, in meetings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Future leaders care about the welfare of the unit</a:t>
            </a:r>
          </a:p>
          <a:p>
            <a:pPr lvl="1"/>
            <a:r>
              <a:rPr lang="en-US" sz="2000" b="1" dirty="0" smtClean="0">
                <a:solidFill>
                  <a:schemeClr val="tx1"/>
                </a:solidFill>
                <a:latin typeface="Times New Roman" pitchFamily="18" charset="0"/>
                <a:cs typeface="Times New Roman" pitchFamily="18" charset="0"/>
              </a:rPr>
              <a:t>They offer suggestions, try to problem-solve, ask questions</a:t>
            </a:r>
          </a:p>
          <a:p>
            <a:pPr lvl="1"/>
            <a:r>
              <a:rPr lang="en-US" sz="2000" b="1" dirty="0" smtClean="0">
                <a:solidFill>
                  <a:schemeClr val="tx1"/>
                </a:solidFill>
                <a:latin typeface="Times New Roman" pitchFamily="18" charset="0"/>
                <a:cs typeface="Times New Roman" pitchFamily="18" charset="0"/>
              </a:rPr>
              <a:t>They spend time thinking about problems </a:t>
            </a:r>
          </a:p>
          <a:p>
            <a:pPr lvl="1"/>
            <a:r>
              <a:rPr lang="en-US" sz="2000" b="1" dirty="0" smtClean="0">
                <a:solidFill>
                  <a:schemeClr val="tx1"/>
                </a:solidFill>
                <a:latin typeface="Times New Roman" pitchFamily="18" charset="0"/>
                <a:cs typeface="Times New Roman" pitchFamily="18" charset="0"/>
              </a:rPr>
              <a:t>They are motivated to make a difference </a:t>
            </a:r>
          </a:p>
          <a:p>
            <a:pPr lvl="1"/>
            <a:r>
              <a:rPr lang="en-US" sz="2000" b="1" dirty="0" smtClean="0">
                <a:solidFill>
                  <a:schemeClr val="tx1"/>
                </a:solidFill>
                <a:latin typeface="Times New Roman" pitchFamily="18" charset="0"/>
                <a:cs typeface="Times New Roman" pitchFamily="18" charset="0"/>
              </a:rPr>
              <a:t>They speak up and express their views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Give them a task and see how they do</a:t>
            </a:r>
          </a:p>
          <a:p>
            <a:pPr lvl="1">
              <a:buFont typeface="Arial" pitchFamily="34" charset="0"/>
              <a:buChar char="•"/>
            </a:pPr>
            <a:r>
              <a:rPr lang="en-US" sz="2000" b="1" dirty="0" smtClean="0">
                <a:solidFill>
                  <a:schemeClr val="tx1"/>
                </a:solidFill>
                <a:latin typeface="Times New Roman" pitchFamily="18" charset="0"/>
                <a:cs typeface="Times New Roman" pitchFamily="18" charset="0"/>
              </a:rPr>
              <a:t>“When you look at people, you don’t always know the potential until you give them something to do.”</a:t>
            </a:r>
          </a:p>
          <a:p>
            <a:pPr lvl="1">
              <a:buFont typeface="Arial" pitchFamily="34" charset="0"/>
              <a:buChar char="•"/>
            </a:pPr>
            <a:r>
              <a:rPr lang="en-US" sz="2000" b="1" dirty="0" smtClean="0">
                <a:solidFill>
                  <a:schemeClr val="tx1"/>
                </a:solidFill>
                <a:latin typeface="Times New Roman" pitchFamily="18" charset="0"/>
                <a:cs typeface="Times New Roman" pitchFamily="18" charset="0"/>
              </a:rPr>
              <a:t>They follow-through, complete tasks, reliable, timely</a:t>
            </a:r>
          </a:p>
          <a:p>
            <a:r>
              <a:rPr lang="en-US" sz="2400" b="1" dirty="0" smtClean="0">
                <a:solidFill>
                  <a:schemeClr val="tx1"/>
                </a:solidFill>
                <a:latin typeface="Times New Roman" pitchFamily="18" charset="0"/>
                <a:cs typeface="Times New Roman" pitchFamily="18" charset="0"/>
              </a:rPr>
              <a:t>They value multiple perspectives beyond their own views</a:t>
            </a:r>
          </a:p>
          <a:p>
            <a:r>
              <a:rPr lang="en-US" sz="2400" b="1" dirty="0" smtClean="0">
                <a:solidFill>
                  <a:schemeClr val="tx1"/>
                </a:solidFill>
                <a:latin typeface="Times New Roman" pitchFamily="18" charset="0"/>
                <a:cs typeface="Times New Roman" pitchFamily="18" charset="0"/>
              </a:rPr>
              <a:t>They are pleased when others succeed</a:t>
            </a:r>
            <a:endParaRPr lang="en-US" sz="24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42</a:t>
            </a:fld>
            <a:endParaRPr lang="en-US" dirty="0"/>
          </a:p>
        </p:txBody>
      </p:sp>
      <p:pic>
        <p:nvPicPr>
          <p:cNvPr id="6" name="Picture 5" descr="stock-footage-white-and-green-people-icon-in-a-circle-concept-of-leadership.jpg"/>
          <p:cNvPicPr>
            <a:picLocks noChangeAspect="1"/>
          </p:cNvPicPr>
          <p:nvPr/>
        </p:nvPicPr>
        <p:blipFill>
          <a:blip r:embed="rId3" cstate="print"/>
          <a:srcRect l="9039" t="18720" r="7992"/>
          <a:stretch>
            <a:fillRect/>
          </a:stretch>
        </p:blipFill>
        <p:spPr>
          <a:xfrm>
            <a:off x="6172200" y="2743200"/>
            <a:ext cx="2615708" cy="1447800"/>
          </a:xfrm>
          <a:prstGeom prst="rect">
            <a:avLst/>
          </a:prstGeom>
        </p:spPr>
      </p:pic>
      <p:pic>
        <p:nvPicPr>
          <p:cNvPr id="8" name="img5" descr="Portrait of business people in office"/>
          <p:cNvPicPr>
            <a:picLocks noChangeAspect="1" noChangeArrowheads="1"/>
          </p:cNvPicPr>
          <p:nvPr/>
        </p:nvPicPr>
        <p:blipFill>
          <a:blip r:embed="rId4" cstate="print"/>
          <a:srcRect/>
          <a:stretch>
            <a:fillRect/>
          </a:stretch>
        </p:blipFill>
        <p:spPr bwMode="auto">
          <a:xfrm>
            <a:off x="7127193" y="1070083"/>
            <a:ext cx="1989404" cy="1322368"/>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1106045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31908" cy="845613"/>
          </a:xfrm>
        </p:spPr>
        <p:txBody>
          <a:bodyPr>
            <a:normAutofit fontScale="90000"/>
          </a:bodyPr>
          <a:lstStyle/>
          <a:p>
            <a:pPr algn="ctr"/>
            <a:r>
              <a:rPr lang="en-US" sz="3100" b="1" dirty="0" smtClean="0">
                <a:solidFill>
                  <a:srgbClr val="006600"/>
                </a:solidFill>
                <a:latin typeface="Arial Black" pitchFamily="34" charset="0"/>
                <a:cs typeface="Times New Roman" pitchFamily="18" charset="0"/>
              </a:rPr>
              <a:t>How Administrators Encourage and Incentivize Faculty to Pursue Leadership</a:t>
            </a:r>
            <a:r>
              <a:rPr lang="en-US" b="1" dirty="0" smtClean="0">
                <a:solidFill>
                  <a:srgbClr val="0C533A"/>
                </a:solidFill>
                <a:latin typeface="Times New Roman" pitchFamily="18" charset="0"/>
                <a:cs typeface="Times New Roman" pitchFamily="18" charset="0"/>
              </a:rPr>
              <a:t/>
            </a:r>
            <a:br>
              <a:rPr lang="en-US" b="1" dirty="0" smtClean="0">
                <a:solidFill>
                  <a:srgbClr val="0C533A"/>
                </a:solidFill>
                <a:latin typeface="Times New Roman" pitchFamily="18" charset="0"/>
                <a:cs typeface="Times New Roman" pitchFamily="18" charset="0"/>
              </a:rPr>
            </a:br>
            <a:endParaRPr lang="en-US" b="1" dirty="0">
              <a:solidFill>
                <a:srgbClr val="0C533A"/>
              </a:solidFill>
            </a:endParaRPr>
          </a:p>
        </p:txBody>
      </p:sp>
      <p:sp>
        <p:nvSpPr>
          <p:cNvPr id="3" name="Content Placeholder 2"/>
          <p:cNvSpPr>
            <a:spLocks noGrp="1"/>
          </p:cNvSpPr>
          <p:nvPr>
            <p:ph idx="1"/>
          </p:nvPr>
        </p:nvSpPr>
        <p:spPr>
          <a:xfrm>
            <a:off x="164286" y="1600200"/>
            <a:ext cx="8171200" cy="5034626"/>
          </a:xfrm>
        </p:spPr>
        <p:txBody>
          <a:bodyPr/>
          <a:lstStyle/>
          <a:p>
            <a:pPr>
              <a:spcBef>
                <a:spcPts val="0"/>
              </a:spcBef>
              <a:buFont typeface="Wingdings" pitchFamily="2" charset="2"/>
              <a:buChar char="v"/>
            </a:pPr>
            <a:r>
              <a:rPr lang="en-US" sz="2400" b="1" dirty="0" smtClean="0">
                <a:solidFill>
                  <a:schemeClr val="tx1"/>
                </a:solidFill>
                <a:latin typeface="Times New Roman" pitchFamily="18" charset="0"/>
                <a:cs typeface="Times New Roman" pitchFamily="18" charset="0"/>
              </a:rPr>
              <a:t>Administrators see this as part of their roles </a:t>
            </a:r>
          </a:p>
          <a:p>
            <a:pPr>
              <a:spcBef>
                <a:spcPts val="0"/>
              </a:spcBef>
              <a:buFont typeface="Wingdings" pitchFamily="2" charset="2"/>
              <a:buChar char="v"/>
            </a:pPr>
            <a:endParaRPr lang="en-US" sz="1000" b="1" dirty="0" smtClean="0">
              <a:solidFill>
                <a:schemeClr val="tx1"/>
              </a:solidFill>
              <a:latin typeface="Times New Roman" pitchFamily="18" charset="0"/>
              <a:cs typeface="Times New Roman" pitchFamily="18" charset="0"/>
            </a:endParaRPr>
          </a:p>
          <a:p>
            <a:pPr lvl="1">
              <a:spcBef>
                <a:spcPts val="0"/>
              </a:spcBef>
              <a:buFont typeface="Wingdings" pitchFamily="2" charset="2"/>
              <a:buChar char="v"/>
            </a:pPr>
            <a:r>
              <a:rPr lang="en-US" b="1" dirty="0" smtClean="0">
                <a:solidFill>
                  <a:schemeClr val="tx1"/>
                </a:solidFill>
                <a:latin typeface="Times New Roman" pitchFamily="18" charset="0"/>
                <a:cs typeface="Times New Roman" pitchFamily="18" charset="0"/>
              </a:rPr>
              <a:t>Encouragement but not succession planning</a:t>
            </a:r>
          </a:p>
          <a:p>
            <a:pPr lvl="1">
              <a:spcBef>
                <a:spcPts val="0"/>
              </a:spcBef>
              <a:buFont typeface="Wingdings" pitchFamily="2" charset="2"/>
              <a:buChar char="v"/>
            </a:pPr>
            <a:endParaRPr lang="en-US" sz="1000" b="1" dirty="0" smtClean="0">
              <a:solidFill>
                <a:schemeClr val="tx1"/>
              </a:solidFill>
              <a:latin typeface="Times New Roman" pitchFamily="18" charset="0"/>
              <a:cs typeface="Times New Roman" pitchFamily="18" charset="0"/>
            </a:endParaRPr>
          </a:p>
          <a:p>
            <a:pPr>
              <a:buFont typeface="Wingdings" pitchFamily="2" charset="2"/>
              <a:buChar char="v"/>
            </a:pPr>
            <a:r>
              <a:rPr lang="en-US" sz="2400" b="1" dirty="0" smtClean="0">
                <a:solidFill>
                  <a:schemeClr val="tx1"/>
                </a:solidFill>
                <a:latin typeface="Times New Roman" pitchFamily="18" charset="0"/>
                <a:cs typeface="Times New Roman" pitchFamily="18" charset="0"/>
              </a:rPr>
              <a:t>Provide positive role models of effective leadership</a:t>
            </a:r>
          </a:p>
          <a:p>
            <a:pPr>
              <a:spcBef>
                <a:spcPts val="0"/>
              </a:spcBef>
              <a:buFont typeface="Wingdings" pitchFamily="2" charset="2"/>
              <a:buChar char="v"/>
            </a:pPr>
            <a:r>
              <a:rPr lang="en-US" sz="2400" b="1" dirty="0" smtClean="0">
                <a:solidFill>
                  <a:schemeClr val="tx1"/>
                </a:solidFill>
                <a:latin typeface="Times New Roman" pitchFamily="18" charset="0"/>
                <a:cs typeface="Times New Roman" pitchFamily="18" charset="0"/>
              </a:rPr>
              <a:t>Direct encouragement to validate their potential/skills</a:t>
            </a:r>
          </a:p>
          <a:p>
            <a:pPr>
              <a:spcBef>
                <a:spcPts val="0"/>
              </a:spcBef>
              <a:buFont typeface="Wingdings" pitchFamily="2" charset="2"/>
              <a:buChar char="v"/>
            </a:pPr>
            <a:endParaRPr lang="en-US" sz="1000" b="1" dirty="0" smtClean="0">
              <a:solidFill>
                <a:schemeClr val="tx1"/>
              </a:solidFill>
              <a:latin typeface="Times New Roman" pitchFamily="18" charset="0"/>
              <a:cs typeface="Times New Roman" pitchFamily="18" charset="0"/>
            </a:endParaRPr>
          </a:p>
          <a:p>
            <a:pPr lvl="1">
              <a:spcBef>
                <a:spcPts val="0"/>
              </a:spcBef>
              <a:buFont typeface="Wingdings" pitchFamily="2" charset="2"/>
              <a:buChar char="v"/>
            </a:pPr>
            <a:r>
              <a:rPr lang="en-US" b="1" dirty="0" smtClean="0">
                <a:solidFill>
                  <a:schemeClr val="tx1"/>
                </a:solidFill>
                <a:latin typeface="Times New Roman" pitchFamily="18" charset="0"/>
                <a:cs typeface="Times New Roman" pitchFamily="18" charset="0"/>
              </a:rPr>
              <a:t>Encouragement raises self-awareness of their    potential, affirms, validates, boosts morale</a:t>
            </a:r>
          </a:p>
          <a:p>
            <a:pPr lvl="1">
              <a:spcBef>
                <a:spcPts val="0"/>
              </a:spcBef>
              <a:buFont typeface="Wingdings" pitchFamily="2" charset="2"/>
              <a:buChar char="v"/>
            </a:pPr>
            <a:endParaRPr lang="en-US" sz="1000" b="1" dirty="0" smtClean="0">
              <a:solidFill>
                <a:schemeClr val="tx1"/>
              </a:solidFill>
              <a:latin typeface="Times New Roman" pitchFamily="18" charset="0"/>
              <a:cs typeface="Times New Roman" pitchFamily="18" charset="0"/>
            </a:endParaRPr>
          </a:p>
          <a:p>
            <a:pPr lvl="2">
              <a:spcBef>
                <a:spcPts val="0"/>
              </a:spcBef>
              <a:buFont typeface="Wingdings" pitchFamily="2" charset="2"/>
              <a:buChar char="v"/>
            </a:pPr>
            <a:r>
              <a:rPr lang="en-US" sz="1800" b="1" dirty="0" smtClean="0">
                <a:solidFill>
                  <a:schemeClr val="tx1"/>
                </a:solidFill>
                <a:latin typeface="Times New Roman" pitchFamily="18" charset="0"/>
                <a:cs typeface="Times New Roman" pitchFamily="18" charset="0"/>
              </a:rPr>
              <a:t>“I respected their opinions… If they were recommending me, they must believe that I have the skills that are needed.  So it was a confidence boost…It’s not just me saying I can do this. It’s other people actually supporting and saying we think you can do this.”</a:t>
            </a:r>
          </a:p>
          <a:p>
            <a:pPr lvl="2">
              <a:spcBef>
                <a:spcPts val="0"/>
              </a:spcBef>
              <a:buFont typeface="Wingdings" pitchFamily="2" charset="2"/>
              <a:buChar char="v"/>
            </a:pPr>
            <a:endParaRPr lang="en-US" sz="1000" b="1" dirty="0" smtClean="0">
              <a:solidFill>
                <a:schemeClr val="tx1"/>
              </a:solidFill>
              <a:latin typeface="Times New Roman" pitchFamily="18" charset="0"/>
              <a:cs typeface="Times New Roman" pitchFamily="18" charset="0"/>
            </a:endParaRPr>
          </a:p>
          <a:p>
            <a:pPr lvl="2">
              <a:buFont typeface="Wingdings" pitchFamily="2" charset="2"/>
              <a:buChar char="v"/>
            </a:pPr>
            <a:r>
              <a:rPr lang="en-US" sz="1800" b="1" dirty="0" smtClean="0">
                <a:solidFill>
                  <a:schemeClr val="tx1"/>
                </a:solidFill>
                <a:latin typeface="Times New Roman" pitchFamily="18" charset="0"/>
                <a:cs typeface="Times New Roman" pitchFamily="18" charset="0"/>
              </a:rPr>
              <a:t>“Pointing out a potential I had that I really didn’t think I had.”</a:t>
            </a:r>
          </a:p>
          <a:p>
            <a:pPr marL="914400" lvl="2" indent="0">
              <a:buNone/>
            </a:pPr>
            <a:endParaRPr lang="en-US" sz="2400"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43</a:t>
            </a:fld>
            <a:endParaRPr lang="en-US" dirty="0"/>
          </a:p>
        </p:txBody>
      </p:sp>
      <p:pic>
        <p:nvPicPr>
          <p:cNvPr id="35842" name="Picture 2" descr="http://cdn7.fotosearch.com/bthumb/IMZ/IMZ012/sfo0689.jpg"/>
          <p:cNvPicPr>
            <a:picLocks noChangeAspect="1" noChangeArrowheads="1"/>
          </p:cNvPicPr>
          <p:nvPr/>
        </p:nvPicPr>
        <p:blipFill>
          <a:blip r:embed="rId3" cstate="print"/>
          <a:srcRect/>
          <a:stretch>
            <a:fillRect/>
          </a:stretch>
        </p:blipFill>
        <p:spPr bwMode="auto">
          <a:xfrm>
            <a:off x="7925838" y="2172346"/>
            <a:ext cx="1083177" cy="1547398"/>
          </a:xfrm>
          <a:prstGeom prst="rect">
            <a:avLst/>
          </a:prstGeom>
          <a:noFill/>
        </p:spPr>
      </p:pic>
      <p:pic>
        <p:nvPicPr>
          <p:cNvPr id="6" name="Picture 5" descr="C:\Users\fodexsec\Desktop\untitle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2843" y="4953000"/>
            <a:ext cx="1126172" cy="1133476"/>
          </a:xfrm>
          <a:prstGeom prst="rect">
            <a:avLst/>
          </a:prstGeom>
          <a:noFill/>
          <a:ln>
            <a:noFill/>
          </a:ln>
        </p:spPr>
      </p:pic>
    </p:spTree>
    <p:extLst>
      <p:ext uri="{BB962C8B-B14F-4D97-AF65-F5344CB8AC3E}">
        <p14:creationId xmlns:p14="http://schemas.microsoft.com/office/powerpoint/2010/main" val="3868681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226"/>
            <a:ext cx="8131908" cy="845613"/>
          </a:xfrm>
        </p:spPr>
        <p:txBody>
          <a:bodyPr>
            <a:normAutofit fontScale="90000"/>
          </a:bodyPr>
          <a:lstStyle/>
          <a:p>
            <a:pPr algn="ctr"/>
            <a:r>
              <a:rPr lang="en-US" sz="3100" b="1" dirty="0" smtClean="0">
                <a:solidFill>
                  <a:srgbClr val="006600"/>
                </a:solidFill>
                <a:latin typeface="Arial Black" pitchFamily="34" charset="0"/>
                <a:cs typeface="Times New Roman" pitchFamily="18" charset="0"/>
              </a:rPr>
              <a:t>How Administrators Encourage and Incentivize Faculty to Pursue Leadership</a:t>
            </a:r>
            <a:r>
              <a:rPr lang="en-US" b="1" dirty="0" smtClean="0">
                <a:solidFill>
                  <a:srgbClr val="0C533A"/>
                </a:solidFill>
                <a:latin typeface="Times New Roman" pitchFamily="18" charset="0"/>
                <a:cs typeface="Times New Roman" pitchFamily="18" charset="0"/>
              </a:rPr>
              <a:t/>
            </a:r>
            <a:br>
              <a:rPr lang="en-US" b="1" dirty="0" smtClean="0">
                <a:solidFill>
                  <a:srgbClr val="0C533A"/>
                </a:solidFill>
                <a:latin typeface="Times New Roman" pitchFamily="18" charset="0"/>
                <a:cs typeface="Times New Roman" pitchFamily="18" charset="0"/>
              </a:rPr>
            </a:br>
            <a:endParaRPr lang="en-US" b="1" dirty="0">
              <a:solidFill>
                <a:srgbClr val="0C533A"/>
              </a:solidFill>
            </a:endParaRPr>
          </a:p>
        </p:txBody>
      </p:sp>
      <p:sp>
        <p:nvSpPr>
          <p:cNvPr id="3" name="Content Placeholder 2"/>
          <p:cNvSpPr>
            <a:spLocks noGrp="1"/>
          </p:cNvSpPr>
          <p:nvPr>
            <p:ph idx="1"/>
          </p:nvPr>
        </p:nvSpPr>
        <p:spPr>
          <a:xfrm>
            <a:off x="525566" y="1525748"/>
            <a:ext cx="8229600" cy="4442836"/>
          </a:xfrm>
        </p:spPr>
        <p:txBody>
          <a:bodyPr/>
          <a:lstStyle/>
          <a:p>
            <a:pPr>
              <a:buFont typeface="Wingdings" pitchFamily="2" charset="2"/>
              <a:buChar char="v"/>
            </a:pPr>
            <a:r>
              <a:rPr lang="en-US" sz="2000" b="1" dirty="0" smtClean="0">
                <a:solidFill>
                  <a:schemeClr val="tx1"/>
                </a:solidFill>
                <a:latin typeface="Times New Roman" pitchFamily="18" charset="0"/>
                <a:cs typeface="Times New Roman" pitchFamily="18" charset="0"/>
              </a:rPr>
              <a:t>Open doors, help network, suggest opportunities </a:t>
            </a:r>
          </a:p>
          <a:p>
            <a:pPr lvl="1">
              <a:buFont typeface="Arial" pitchFamily="34" charset="0"/>
              <a:buChar char="•"/>
            </a:pPr>
            <a:r>
              <a:rPr lang="en-US" sz="2000" b="1" dirty="0" smtClean="0">
                <a:solidFill>
                  <a:schemeClr val="tx1"/>
                </a:solidFill>
                <a:latin typeface="Times New Roman" pitchFamily="18" charset="0"/>
                <a:cs typeface="Times New Roman" pitchFamily="18" charset="0"/>
              </a:rPr>
              <a:t>“Maybe you should put your name in for this? Maybe take on a leadership role in this? …It would be very simple, not a long discussion.”</a:t>
            </a:r>
          </a:p>
          <a:p>
            <a:pPr lvl="1">
              <a:buFont typeface="Wingdings" pitchFamily="2" charset="2"/>
              <a:buChar char="v"/>
            </a:pPr>
            <a:endParaRPr lang="en-US" sz="1000" b="1" dirty="0" smtClean="0">
              <a:solidFill>
                <a:schemeClr val="tx1"/>
              </a:solidFill>
              <a:latin typeface="Times New Roman" pitchFamily="18" charset="0"/>
              <a:cs typeface="Times New Roman" pitchFamily="18" charset="0"/>
            </a:endParaRPr>
          </a:p>
          <a:p>
            <a:pPr>
              <a:buFont typeface="Wingdings" pitchFamily="2" charset="2"/>
              <a:buChar char="v"/>
            </a:pPr>
            <a:r>
              <a:rPr lang="en-US" sz="2000" b="1" dirty="0" smtClean="0">
                <a:solidFill>
                  <a:schemeClr val="tx1"/>
                </a:solidFill>
                <a:latin typeface="Times New Roman" pitchFamily="18" charset="0"/>
                <a:cs typeface="Times New Roman" pitchFamily="18" charset="0"/>
              </a:rPr>
              <a:t>Offer  and/or pay for leadership training or cover lost clinical billing hours to compensate medical faculty who participate in leadership development.    </a:t>
            </a:r>
          </a:p>
          <a:p>
            <a:pPr marL="0" indent="0">
              <a:buNone/>
            </a:pPr>
            <a:r>
              <a:rPr lang="en-US" sz="2000" b="1" dirty="0" smtClean="0">
                <a:solidFill>
                  <a:schemeClr val="tx1"/>
                </a:solidFill>
                <a:latin typeface="Times New Roman" pitchFamily="18" charset="0"/>
                <a:cs typeface="Times New Roman" pitchFamily="18" charset="0"/>
              </a:rPr>
              <a:t>                                                                                  </a:t>
            </a:r>
          </a:p>
          <a:p>
            <a:pPr>
              <a:buFont typeface="Wingdings" pitchFamily="2" charset="2"/>
              <a:buChar char="v"/>
            </a:pPr>
            <a:r>
              <a:rPr lang="en-US" sz="2000" b="1" dirty="0" smtClean="0">
                <a:solidFill>
                  <a:schemeClr val="tx1"/>
                </a:solidFill>
                <a:latin typeface="Times New Roman" pitchFamily="18" charset="0"/>
                <a:cs typeface="Times New Roman" pitchFamily="18" charset="0"/>
              </a:rPr>
              <a:t>Offer  small  leadership roles, e.g. 10%, 20%, 30%</a:t>
            </a:r>
          </a:p>
          <a:p>
            <a:pPr marL="914400" lvl="1" indent="-457200">
              <a:buFont typeface="Arial" pitchFamily="34" charset="0"/>
              <a:buChar char="•"/>
            </a:pPr>
            <a:r>
              <a:rPr lang="en-US" sz="2000" b="1" dirty="0" smtClean="0">
                <a:solidFill>
                  <a:schemeClr val="tx1"/>
                </a:solidFill>
                <a:latin typeface="Times New Roman" pitchFamily="18" charset="0"/>
                <a:cs typeface="Times New Roman" pitchFamily="18" charset="0"/>
              </a:rPr>
              <a:t>“Putting my toe in the water enabled me to see what I am good at and what I am not good at.”</a:t>
            </a:r>
          </a:p>
          <a:p>
            <a:r>
              <a:rPr lang="en-US" sz="2000" b="1" dirty="0" smtClean="0">
                <a:solidFill>
                  <a:schemeClr val="tx1"/>
                </a:solidFill>
                <a:latin typeface="Times New Roman" pitchFamily="18" charset="0"/>
                <a:cs typeface="Times New Roman" pitchFamily="18" charset="0"/>
              </a:rPr>
              <a:t>Create titles and opportunities, select faculty as “point people”</a:t>
            </a:r>
          </a:p>
          <a:p>
            <a:r>
              <a:rPr lang="en-US" sz="2000" b="1" dirty="0" smtClean="0">
                <a:solidFill>
                  <a:schemeClr val="tx1"/>
                </a:solidFill>
                <a:latin typeface="Times New Roman" pitchFamily="18" charset="0"/>
                <a:cs typeface="Times New Roman" pitchFamily="18" charset="0"/>
              </a:rPr>
              <a:t>Rotate associate chairs so not only one heir apparent</a:t>
            </a: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44</a:t>
            </a:fld>
            <a:endParaRPr lang="en-US" dirty="0"/>
          </a:p>
        </p:txBody>
      </p:sp>
      <p:pic>
        <p:nvPicPr>
          <p:cNvPr id="252930" name="Picture 2" descr="C:\Users\fodexsec.ROHAN\Desktop\canstock1647693[1].jpg"/>
          <p:cNvPicPr>
            <a:picLocks noChangeAspect="1" noChangeArrowheads="1"/>
          </p:cNvPicPr>
          <p:nvPr/>
        </p:nvPicPr>
        <p:blipFill>
          <a:blip r:embed="rId3" cstate="print"/>
          <a:srcRect/>
          <a:stretch>
            <a:fillRect/>
          </a:stretch>
        </p:blipFill>
        <p:spPr bwMode="auto">
          <a:xfrm>
            <a:off x="6699392" y="3819669"/>
            <a:ext cx="1786085" cy="965396"/>
          </a:xfrm>
          <a:prstGeom prst="rect">
            <a:avLst/>
          </a:prstGeom>
          <a:noFill/>
        </p:spPr>
      </p:pic>
    </p:spTree>
    <p:extLst>
      <p:ext uri="{BB962C8B-B14F-4D97-AF65-F5344CB8AC3E}">
        <p14:creationId xmlns:p14="http://schemas.microsoft.com/office/powerpoint/2010/main" val="643921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849"/>
            <a:ext cx="8229600" cy="1282031"/>
          </a:xfrm>
        </p:spPr>
        <p:txBody>
          <a:bodyPr>
            <a:normAutofit/>
          </a:bodyPr>
          <a:lstStyle/>
          <a:p>
            <a:pPr algn="ctr"/>
            <a:r>
              <a:rPr lang="en-US" sz="2400" b="1" dirty="0" smtClean="0">
                <a:solidFill>
                  <a:srgbClr val="006600"/>
                </a:solidFill>
                <a:latin typeface="Arial Black" pitchFamily="34" charset="0"/>
              </a:rPr>
              <a:t>How Administrators Encourage and Incentivize Faculty to Pursue Leadership, Cont.</a:t>
            </a:r>
            <a:endParaRPr lang="en-US" sz="2400" b="1" dirty="0">
              <a:solidFill>
                <a:srgbClr val="006600"/>
              </a:solidFill>
              <a:latin typeface="Arial Black" pitchFamily="34" charset="0"/>
            </a:endParaRPr>
          </a:p>
        </p:txBody>
      </p:sp>
      <p:sp>
        <p:nvSpPr>
          <p:cNvPr id="3" name="Content Placeholder 2"/>
          <p:cNvSpPr>
            <a:spLocks noGrp="1"/>
          </p:cNvSpPr>
          <p:nvPr>
            <p:ph idx="1"/>
          </p:nvPr>
        </p:nvSpPr>
        <p:spPr>
          <a:xfrm>
            <a:off x="457200" y="1343676"/>
            <a:ext cx="8229600" cy="4764261"/>
          </a:xfrm>
        </p:spPr>
        <p:txBody>
          <a:bodyPr/>
          <a:lstStyle/>
          <a:p>
            <a:pPr>
              <a:buFont typeface="Wingdings" pitchFamily="2" charset="2"/>
              <a:buChar char="v"/>
            </a:pPr>
            <a:r>
              <a:rPr lang="en-US" sz="1800" b="1" dirty="0" smtClean="0">
                <a:solidFill>
                  <a:schemeClr val="tx1"/>
                </a:solidFill>
                <a:latin typeface="Times New Roman" pitchFamily="18" charset="0"/>
                <a:cs typeface="Times New Roman" pitchFamily="18" charset="0"/>
              </a:rPr>
              <a:t>Ask about faculty member’s interest in leadership or leadership development at Annual Review and RP&amp;T meetings</a:t>
            </a:r>
          </a:p>
          <a:p>
            <a:pPr lvl="1">
              <a:buFont typeface="Arial" pitchFamily="34" charset="0"/>
              <a:buChar char="•"/>
            </a:pPr>
            <a:r>
              <a:rPr lang="en-US" sz="1800" b="1" dirty="0" smtClean="0">
                <a:solidFill>
                  <a:schemeClr val="tx1"/>
                </a:solidFill>
                <a:latin typeface="Times New Roman" pitchFamily="18" charset="0"/>
                <a:cs typeface="Times New Roman" pitchFamily="18" charset="0"/>
              </a:rPr>
              <a:t>“I ask them ‘What do you plan to do in five years?’”</a:t>
            </a:r>
          </a:p>
          <a:p>
            <a:pPr lvl="1">
              <a:buFont typeface="Arial" pitchFamily="34" charset="0"/>
              <a:buChar char="•"/>
            </a:pPr>
            <a:r>
              <a:rPr lang="en-US" sz="1800" b="1" dirty="0" smtClean="0">
                <a:solidFill>
                  <a:schemeClr val="tx1"/>
                </a:solidFill>
                <a:latin typeface="Times New Roman" pitchFamily="18" charset="0"/>
                <a:cs typeface="Times New Roman" pitchFamily="18" charset="0"/>
              </a:rPr>
              <a:t>“I would evaluate what I know about them and talk about how that might fit into their personal goals, and if it fit their goals, it would be easy to encourage them.”</a:t>
            </a:r>
          </a:p>
          <a:p>
            <a:pPr>
              <a:buFont typeface="Wingdings" pitchFamily="2" charset="2"/>
              <a:buChar char="v"/>
            </a:pPr>
            <a:r>
              <a:rPr lang="en-US" sz="1800" b="1" dirty="0" smtClean="0">
                <a:solidFill>
                  <a:schemeClr val="tx1"/>
                </a:solidFill>
                <a:latin typeface="Times New Roman" pitchFamily="18" charset="0"/>
                <a:cs typeface="Times New Roman" pitchFamily="18" charset="0"/>
              </a:rPr>
              <a:t>Talk about leadership in department meetings</a:t>
            </a:r>
          </a:p>
          <a:p>
            <a:pPr>
              <a:buFont typeface="Wingdings" pitchFamily="2" charset="2"/>
              <a:buChar char="v"/>
            </a:pPr>
            <a:r>
              <a:rPr lang="en-US" sz="1800" b="1" dirty="0" smtClean="0">
                <a:solidFill>
                  <a:schemeClr val="tx1"/>
                </a:solidFill>
                <a:latin typeface="Times New Roman" pitchFamily="18" charset="0"/>
                <a:cs typeface="Times New Roman" pitchFamily="18" charset="0"/>
              </a:rPr>
              <a:t>Clarify what leadership role entails</a:t>
            </a:r>
          </a:p>
          <a:p>
            <a:pPr>
              <a:buFont typeface="Wingdings" pitchFamily="2" charset="2"/>
              <a:buChar char="v"/>
            </a:pPr>
            <a:r>
              <a:rPr lang="en-US" sz="1800" b="1" dirty="0" smtClean="0">
                <a:solidFill>
                  <a:schemeClr val="tx1"/>
                </a:solidFill>
                <a:latin typeface="Times New Roman" pitchFamily="18" charset="0"/>
                <a:cs typeface="Times New Roman" pitchFamily="18" charset="0"/>
              </a:rPr>
              <a:t>Discuss pathways into leadership</a:t>
            </a:r>
          </a:p>
          <a:p>
            <a:pPr>
              <a:buFont typeface="Wingdings" pitchFamily="2" charset="2"/>
              <a:buChar char="v"/>
            </a:pPr>
            <a:r>
              <a:rPr lang="en-US" sz="1800" b="1" dirty="0" smtClean="0">
                <a:solidFill>
                  <a:schemeClr val="tx1"/>
                </a:solidFill>
                <a:latin typeface="Times New Roman" pitchFamily="18" charset="0"/>
                <a:cs typeface="Times New Roman" pitchFamily="18" charset="0"/>
              </a:rPr>
              <a:t>Provide administrative mentors</a:t>
            </a:r>
          </a:p>
          <a:p>
            <a:pPr>
              <a:buFont typeface="Wingdings" pitchFamily="2" charset="2"/>
              <a:buChar char="v"/>
            </a:pPr>
            <a:r>
              <a:rPr lang="en-US" sz="1800" b="1" dirty="0" smtClean="0">
                <a:solidFill>
                  <a:schemeClr val="tx1"/>
                </a:solidFill>
                <a:latin typeface="Times New Roman" pitchFamily="18" charset="0"/>
                <a:cs typeface="Times New Roman" pitchFamily="18" charset="0"/>
              </a:rPr>
              <a:t>Enable administrators to continue research, e.g., Post-docs, RAs, staff</a:t>
            </a:r>
          </a:p>
          <a:p>
            <a:pPr>
              <a:buFont typeface="Wingdings" pitchFamily="2" charset="2"/>
              <a:buChar char="v"/>
            </a:pPr>
            <a:r>
              <a:rPr lang="en-US" sz="1800" b="1" dirty="0" smtClean="0">
                <a:solidFill>
                  <a:schemeClr val="tx1"/>
                </a:solidFill>
                <a:latin typeface="Times New Roman" pitchFamily="18" charset="0"/>
                <a:cs typeface="Times New Roman" pitchFamily="18" charset="0"/>
              </a:rPr>
              <a:t>Step in to reward administrative work:  </a:t>
            </a:r>
          </a:p>
          <a:p>
            <a:pPr lvl="1">
              <a:buFont typeface="Arial" pitchFamily="34" charset="0"/>
              <a:buChar char="•"/>
            </a:pPr>
            <a:r>
              <a:rPr lang="en-US" sz="1600" b="1" dirty="0" smtClean="0">
                <a:solidFill>
                  <a:schemeClr val="tx1"/>
                </a:solidFill>
                <a:latin typeface="Times New Roman" pitchFamily="18" charset="0"/>
                <a:cs typeface="Times New Roman" pitchFamily="18" charset="0"/>
              </a:rPr>
              <a:t>“Colleagues sometimes don’t value the work of administration.  Make sure it is acknowledged.  I have overridden recommendations of peer review committees because I appreciate more what they (faculty who take on administrative roles) are doing that take time and effort.”</a:t>
            </a: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45</a:t>
            </a:fld>
            <a:endParaRPr lang="en-US" dirty="0"/>
          </a:p>
        </p:txBody>
      </p:sp>
      <p:pic>
        <p:nvPicPr>
          <p:cNvPr id="7" name="Picture 6" descr="ladder2.jpg"/>
          <p:cNvPicPr>
            <a:picLocks noChangeAspect="1"/>
          </p:cNvPicPr>
          <p:nvPr/>
        </p:nvPicPr>
        <p:blipFill>
          <a:blip r:embed="rId3" cstate="print"/>
          <a:stretch>
            <a:fillRect/>
          </a:stretch>
        </p:blipFill>
        <p:spPr>
          <a:xfrm>
            <a:off x="5867400" y="2895600"/>
            <a:ext cx="1828019" cy="1517306"/>
          </a:xfrm>
          <a:prstGeom prst="rect">
            <a:avLst/>
          </a:prstGeom>
          <a:effectLst>
            <a:softEdge rad="63500"/>
          </a:effectLst>
        </p:spPr>
      </p:pic>
    </p:spTree>
    <p:extLst>
      <p:ext uri="{BB962C8B-B14F-4D97-AF65-F5344CB8AC3E}">
        <p14:creationId xmlns:p14="http://schemas.microsoft.com/office/powerpoint/2010/main" val="788239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8990175" cy="2388163"/>
          </a:xfrm>
        </p:spPr>
        <p:txBody>
          <a:bodyPr>
            <a:normAutofit/>
          </a:bodyPr>
          <a:lstStyle/>
          <a:p>
            <a:pPr algn="ctr"/>
            <a:r>
              <a:rPr lang="en-US" sz="2500" b="1" dirty="0" smtClean="0">
                <a:solidFill>
                  <a:srgbClr val="006600"/>
                </a:solidFill>
                <a:latin typeface="Arial Black" pitchFamily="34" charset="0"/>
                <a:cs typeface="Times New Roman" pitchFamily="18" charset="0"/>
              </a:rPr>
              <a:t>Sources of Discouragement to Pursue Leadership Roles (Both</a:t>
            </a:r>
            <a:r>
              <a:rPr lang="en-US" sz="2500" dirty="0" smtClean="0">
                <a:solidFill>
                  <a:srgbClr val="006600"/>
                </a:solidFill>
                <a:latin typeface="Arial Black" pitchFamily="34" charset="0"/>
                <a:cs typeface="Times New Roman" pitchFamily="18" charset="0"/>
              </a:rPr>
              <a:t> </a:t>
            </a:r>
            <a:r>
              <a:rPr lang="en-US" sz="2500" b="1" dirty="0" smtClean="0">
                <a:solidFill>
                  <a:srgbClr val="006600"/>
                </a:solidFill>
                <a:latin typeface="Arial Black" pitchFamily="34" charset="0"/>
                <a:cs typeface="Times New Roman" pitchFamily="18" charset="0"/>
              </a:rPr>
              <a:t>Administrators &amp; Faculty</a:t>
            </a:r>
            <a:r>
              <a:rPr lang="en-US" sz="2500" b="1" dirty="0" smtClean="0">
                <a:solidFill>
                  <a:srgbClr val="006600"/>
                </a:solidFill>
                <a:latin typeface="Arial Black" pitchFamily="34" charset="0"/>
              </a:rPr>
              <a:t>)</a:t>
            </a:r>
            <a:endParaRPr lang="en-US" sz="2500" b="1" dirty="0">
              <a:solidFill>
                <a:srgbClr val="006600"/>
              </a:solidFill>
              <a:latin typeface="Arial Black" pitchFamily="34" charset="0"/>
            </a:endParaRPr>
          </a:p>
        </p:txBody>
      </p:sp>
      <p:sp>
        <p:nvSpPr>
          <p:cNvPr id="3" name="Content Placeholder 2"/>
          <p:cNvSpPr>
            <a:spLocks noGrp="1"/>
          </p:cNvSpPr>
          <p:nvPr>
            <p:ph idx="1"/>
          </p:nvPr>
        </p:nvSpPr>
        <p:spPr>
          <a:xfrm>
            <a:off x="533400" y="1828800"/>
            <a:ext cx="8148415" cy="4702610"/>
          </a:xfrm>
        </p:spPr>
        <p:txBody>
          <a:bodyPr/>
          <a:lstStyle/>
          <a:p>
            <a:r>
              <a:rPr lang="en-US" sz="2600" b="1" dirty="0" smtClean="0">
                <a:solidFill>
                  <a:schemeClr val="tx1"/>
                </a:solidFill>
                <a:latin typeface="Times New Roman" pitchFamily="18" charset="0"/>
                <a:cs typeface="Times New Roman" pitchFamily="18" charset="0"/>
              </a:rPr>
              <a:t>Family members </a:t>
            </a:r>
          </a:p>
          <a:p>
            <a:pPr lvl="1"/>
            <a:r>
              <a:rPr lang="en-US" sz="2200" b="1" dirty="0" smtClean="0">
                <a:solidFill>
                  <a:schemeClr val="tx1"/>
                </a:solidFill>
                <a:latin typeface="Times New Roman" pitchFamily="18" charset="0"/>
                <a:cs typeface="Times New Roman" pitchFamily="18" charset="0"/>
              </a:rPr>
              <a:t>Concerned about work load and work-life balance</a:t>
            </a:r>
          </a:p>
          <a:p>
            <a:r>
              <a:rPr lang="en-US" sz="2600" b="1" dirty="0" smtClean="0">
                <a:solidFill>
                  <a:schemeClr val="tx1"/>
                </a:solidFill>
                <a:latin typeface="Times New Roman" pitchFamily="18" charset="0"/>
                <a:cs typeface="Times New Roman" pitchFamily="18" charset="0"/>
              </a:rPr>
              <a:t>Colleagues</a:t>
            </a:r>
          </a:p>
          <a:p>
            <a:pPr lvl="1"/>
            <a:r>
              <a:rPr lang="en-US" sz="2200" b="1" dirty="0" smtClean="0">
                <a:solidFill>
                  <a:schemeClr val="tx1"/>
                </a:solidFill>
                <a:latin typeface="Times New Roman" pitchFamily="18" charset="0"/>
                <a:cs typeface="Times New Roman" pitchFamily="18" charset="0"/>
              </a:rPr>
              <a:t>Questions: “Why are you doing this?” “Why would you want to do this?” “What will it mean for you?” </a:t>
            </a:r>
          </a:p>
          <a:p>
            <a:pPr lvl="1"/>
            <a:r>
              <a:rPr lang="en-US" sz="2200" b="1" dirty="0" smtClean="0">
                <a:solidFill>
                  <a:schemeClr val="tx1"/>
                </a:solidFill>
                <a:latin typeface="Times New Roman" pitchFamily="18" charset="0"/>
                <a:cs typeface="Times New Roman" pitchFamily="18" charset="0"/>
              </a:rPr>
              <a:t>Skepticism about the value of leadership roles:</a:t>
            </a:r>
          </a:p>
          <a:p>
            <a:pPr lvl="2"/>
            <a:r>
              <a:rPr lang="en-US" b="1" dirty="0" smtClean="0">
                <a:solidFill>
                  <a:schemeClr val="tx1"/>
                </a:solidFill>
                <a:latin typeface="Times New Roman" pitchFamily="18" charset="0"/>
                <a:cs typeface="Times New Roman" pitchFamily="18" charset="0"/>
              </a:rPr>
              <a:t>“There is a fair amount of skepticism on the part of faculty, particularly successful faculty, about the value of academic leadership.” </a:t>
            </a: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46</a:t>
            </a:fld>
            <a:endParaRPr lang="en-US" dirty="0"/>
          </a:p>
        </p:txBody>
      </p:sp>
    </p:spTree>
    <p:extLst>
      <p:ext uri="{BB962C8B-B14F-4D97-AF65-F5344CB8AC3E}">
        <p14:creationId xmlns:p14="http://schemas.microsoft.com/office/powerpoint/2010/main" val="2582320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2" y="-166256"/>
            <a:ext cx="8990175" cy="2388163"/>
          </a:xfrm>
        </p:spPr>
        <p:txBody>
          <a:bodyPr>
            <a:normAutofit/>
          </a:bodyPr>
          <a:lstStyle/>
          <a:p>
            <a:pPr algn="ctr"/>
            <a:r>
              <a:rPr lang="en-US" sz="2500" b="1" dirty="0" smtClean="0">
                <a:solidFill>
                  <a:srgbClr val="006600"/>
                </a:solidFill>
                <a:latin typeface="Arial Black" pitchFamily="34" charset="0"/>
                <a:cs typeface="Times New Roman" pitchFamily="18" charset="0"/>
              </a:rPr>
              <a:t>Sources of Discouragement to Pursue Leadership Roles (Both</a:t>
            </a:r>
            <a:r>
              <a:rPr lang="en-US" sz="2500" dirty="0" smtClean="0">
                <a:solidFill>
                  <a:srgbClr val="006600"/>
                </a:solidFill>
                <a:latin typeface="Arial Black" pitchFamily="34" charset="0"/>
                <a:cs typeface="Times New Roman" pitchFamily="18" charset="0"/>
              </a:rPr>
              <a:t> </a:t>
            </a:r>
            <a:r>
              <a:rPr lang="en-US" sz="2500" b="1" dirty="0" smtClean="0">
                <a:solidFill>
                  <a:srgbClr val="006600"/>
                </a:solidFill>
                <a:latin typeface="Arial Black" pitchFamily="34" charset="0"/>
                <a:cs typeface="Times New Roman" pitchFamily="18" charset="0"/>
              </a:rPr>
              <a:t>Administrators &amp; Faculty</a:t>
            </a:r>
            <a:r>
              <a:rPr lang="en-US" sz="2500" b="1" dirty="0" smtClean="0">
                <a:solidFill>
                  <a:srgbClr val="006600"/>
                </a:solidFill>
                <a:latin typeface="Arial Black" pitchFamily="34" charset="0"/>
              </a:rPr>
              <a:t>), Cont.</a:t>
            </a:r>
            <a:endParaRPr lang="en-US" sz="2500" b="1" dirty="0">
              <a:solidFill>
                <a:srgbClr val="006600"/>
              </a:solidFill>
              <a:latin typeface="Arial Black" pitchFamily="34" charset="0"/>
            </a:endParaRPr>
          </a:p>
        </p:txBody>
      </p:sp>
      <p:sp>
        <p:nvSpPr>
          <p:cNvPr id="3" name="Content Placeholder 2"/>
          <p:cNvSpPr>
            <a:spLocks noGrp="1"/>
          </p:cNvSpPr>
          <p:nvPr>
            <p:ph idx="1"/>
          </p:nvPr>
        </p:nvSpPr>
        <p:spPr>
          <a:xfrm>
            <a:off x="45371" y="1600200"/>
            <a:ext cx="7691215" cy="4702610"/>
          </a:xfrm>
        </p:spPr>
        <p:txBody>
          <a:bodyPr/>
          <a:lstStyle/>
          <a:p>
            <a:pPr lvl="2"/>
            <a:r>
              <a:rPr lang="en-US" b="1" dirty="0" smtClean="0">
                <a:solidFill>
                  <a:schemeClr val="tx1"/>
                </a:solidFill>
                <a:latin typeface="Times New Roman" pitchFamily="18" charset="0"/>
                <a:cs typeface="Times New Roman" pitchFamily="18" charset="0"/>
              </a:rPr>
              <a:t>Advice not to pursue leadership:</a:t>
            </a:r>
          </a:p>
          <a:p>
            <a:pPr lvl="2"/>
            <a:endParaRPr lang="en-US" b="1" dirty="0" smtClean="0">
              <a:solidFill>
                <a:schemeClr val="tx1"/>
              </a:solidFill>
              <a:latin typeface="Times New Roman" pitchFamily="18" charset="0"/>
              <a:cs typeface="Times New Roman" pitchFamily="18" charset="0"/>
            </a:endParaRPr>
          </a:p>
          <a:p>
            <a:pPr lvl="3"/>
            <a:r>
              <a:rPr lang="en-US" b="1" dirty="0" smtClean="0">
                <a:latin typeface="Times New Roman" pitchFamily="18" charset="0"/>
                <a:cs typeface="Times New Roman" pitchFamily="18" charset="0"/>
              </a:rPr>
              <a:t>“It will keep you from promotion.”</a:t>
            </a:r>
          </a:p>
          <a:p>
            <a:pPr lvl="3"/>
            <a:endParaRPr lang="en-US" b="1" dirty="0" smtClean="0">
              <a:latin typeface="Times New Roman" pitchFamily="18" charset="0"/>
              <a:cs typeface="Times New Roman" pitchFamily="18" charset="0"/>
            </a:endParaRPr>
          </a:p>
          <a:p>
            <a:pPr lvl="3"/>
            <a:r>
              <a:rPr lang="en-US" b="1" dirty="0" smtClean="0">
                <a:latin typeface="Times New Roman" pitchFamily="18" charset="0"/>
                <a:cs typeface="Times New Roman" pitchFamily="18" charset="0"/>
              </a:rPr>
              <a:t>“You need to NOT do this!”</a:t>
            </a:r>
          </a:p>
          <a:p>
            <a:pPr lvl="3"/>
            <a:endParaRPr lang="en-US" b="1" dirty="0" smtClean="0">
              <a:latin typeface="Times New Roman" pitchFamily="18" charset="0"/>
              <a:cs typeface="Times New Roman" pitchFamily="18" charset="0"/>
            </a:endParaRPr>
          </a:p>
          <a:p>
            <a:pPr lvl="3"/>
            <a:r>
              <a:rPr lang="en-US" b="1" dirty="0" smtClean="0">
                <a:latin typeface="Times New Roman" pitchFamily="18" charset="0"/>
                <a:cs typeface="Times New Roman" pitchFamily="18" charset="0"/>
              </a:rPr>
              <a:t>“Are you crazy?  Don’t you know that this will suck the life blood out of you?”</a:t>
            </a:r>
          </a:p>
          <a:p>
            <a:pPr lvl="3"/>
            <a:endParaRPr lang="en-US" b="1" dirty="0" smtClean="0">
              <a:latin typeface="Times New Roman" pitchFamily="18" charset="0"/>
              <a:cs typeface="Times New Roman" pitchFamily="18" charset="0"/>
            </a:endParaRPr>
          </a:p>
          <a:p>
            <a:pPr lvl="3"/>
            <a:r>
              <a:rPr lang="en-US" b="1" dirty="0" smtClean="0">
                <a:latin typeface="Times New Roman" pitchFamily="18" charset="0"/>
                <a:cs typeface="Times New Roman" pitchFamily="18" charset="0"/>
              </a:rPr>
              <a:t>“The things that make you able to do research are not administrative things.  The NIH doesn’t care about how many memos you are writing.”</a:t>
            </a:r>
          </a:p>
          <a:p>
            <a:pPr lvl="3"/>
            <a:endParaRPr lang="en-US"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47</a:t>
            </a:fld>
            <a:endParaRPr lang="en-US" dirty="0"/>
          </a:p>
        </p:txBody>
      </p:sp>
      <p:pic>
        <p:nvPicPr>
          <p:cNvPr id="6" name="Picture 5" descr="C:\Users\fodexsec\Desktop\untitl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2202" y="5029200"/>
            <a:ext cx="1279715" cy="1133249"/>
          </a:xfrm>
          <a:prstGeom prst="rect">
            <a:avLst/>
          </a:prstGeom>
          <a:noFill/>
          <a:ln>
            <a:noFill/>
          </a:ln>
        </p:spPr>
      </p:pic>
      <p:pic>
        <p:nvPicPr>
          <p:cNvPr id="3074" name="Picture 2" descr="http://ec.l.thumbs.canstockphoto.com/canstock54357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085" y="35814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03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839200" cy="887175"/>
          </a:xfrm>
        </p:spPr>
        <p:txBody>
          <a:bodyPr>
            <a:normAutofit fontScale="90000"/>
          </a:bodyPr>
          <a:lstStyle/>
          <a:p>
            <a:pPr algn="ctr"/>
            <a:r>
              <a:rPr lang="en-US" sz="2700" b="1" dirty="0" smtClean="0">
                <a:solidFill>
                  <a:srgbClr val="006600"/>
                </a:solidFill>
                <a:latin typeface="Arial Black" pitchFamily="34" charset="0"/>
                <a:cs typeface="Times New Roman" pitchFamily="18" charset="0"/>
              </a:rPr>
              <a:t>Impact of Gender, Race, Ethnicity, Age, Sexual Orientation on Pursuit of Academic Leadership</a:t>
            </a: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358924" y="1885264"/>
            <a:ext cx="8411366" cy="4397324"/>
          </a:xfrm>
        </p:spPr>
        <p:txBody>
          <a:bodyPr/>
          <a:lstStyle/>
          <a:p>
            <a:pPr lvl="1">
              <a:buFont typeface="Wingdings" pitchFamily="2" charset="2"/>
              <a:buChar char="v"/>
            </a:pPr>
            <a:r>
              <a:rPr lang="en-US" sz="2800" b="1" dirty="0" smtClean="0">
                <a:solidFill>
                  <a:schemeClr val="tx1"/>
                </a:solidFill>
                <a:latin typeface="Times New Roman" pitchFamily="18" charset="0"/>
                <a:cs typeface="Times New Roman" pitchFamily="18" charset="0"/>
              </a:rPr>
              <a:t>Widespread agreement:</a:t>
            </a:r>
          </a:p>
          <a:p>
            <a:pPr lvl="2"/>
            <a:r>
              <a:rPr lang="en-US" sz="2800" b="1" dirty="0" smtClean="0">
                <a:solidFill>
                  <a:schemeClr val="tx1"/>
                </a:solidFill>
                <a:latin typeface="Times New Roman" pitchFamily="18" charset="0"/>
                <a:cs typeface="Times New Roman" pitchFamily="18" charset="0"/>
              </a:rPr>
              <a:t>We need more women &amp; people of color in higher ed. leadership.</a:t>
            </a:r>
          </a:p>
          <a:p>
            <a:pPr lvl="2"/>
            <a:r>
              <a:rPr lang="en-US" sz="2800" b="1" dirty="0" smtClean="0">
                <a:solidFill>
                  <a:schemeClr val="tx1"/>
                </a:solidFill>
                <a:latin typeface="Times New Roman" pitchFamily="18" charset="0"/>
                <a:cs typeface="Times New Roman" pitchFamily="18" charset="0"/>
              </a:rPr>
              <a:t>For most (not all) participants, these are factors in how they think about leaders. </a:t>
            </a:r>
          </a:p>
          <a:p>
            <a:pPr lvl="2"/>
            <a:r>
              <a:rPr lang="en-US" sz="2800" b="1" dirty="0" smtClean="0">
                <a:solidFill>
                  <a:schemeClr val="tx1"/>
                </a:solidFill>
                <a:latin typeface="Times New Roman" pitchFamily="18" charset="0"/>
                <a:cs typeface="Times New Roman" pitchFamily="18" charset="0"/>
              </a:rPr>
              <a:t>Women and faculty of color are already over-taxed in service.</a:t>
            </a:r>
          </a:p>
          <a:p>
            <a:pPr lvl="3"/>
            <a:r>
              <a:rPr lang="en-US" sz="2800" b="1" dirty="0" smtClean="0">
                <a:latin typeface="Times New Roman" pitchFamily="18" charset="0"/>
                <a:cs typeface="Times New Roman" pitchFamily="18" charset="0"/>
              </a:rPr>
              <a:t>Cultural taxation</a:t>
            </a:r>
            <a:endParaRPr lang="en-US" sz="2800" b="1" dirty="0" smtClean="0">
              <a:solidFill>
                <a:schemeClr val="tx1"/>
              </a:solidFill>
              <a:latin typeface="Times New Roman" pitchFamily="18" charset="0"/>
              <a:cs typeface="Times New Roman" pitchFamily="18" charset="0"/>
            </a:endParaRPr>
          </a:p>
          <a:p>
            <a:pPr lvl="1"/>
            <a:endParaRPr lang="en-US" b="1" dirty="0" smtClean="0">
              <a:solidFill>
                <a:schemeClr val="tx1"/>
              </a:solidFill>
              <a:latin typeface="Times New Roman" pitchFamily="18" charset="0"/>
              <a:cs typeface="Times New Roman" pitchFamily="18" charset="0"/>
            </a:endParaRPr>
          </a:p>
          <a:p>
            <a:pPr lvl="2"/>
            <a:endParaRPr lang="en-US" b="1" dirty="0" smtClean="0">
              <a:solidFill>
                <a:schemeClr val="tx1"/>
              </a:solidFill>
              <a:latin typeface="Times New Roman" pitchFamily="18" charset="0"/>
              <a:cs typeface="Times New Roman" pitchFamily="18" charset="0"/>
            </a:endParaRPr>
          </a:p>
          <a:p>
            <a:pPr lvl="2"/>
            <a:endParaRPr lang="en-US"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48</a:t>
            </a:fld>
            <a:endParaRPr lang="en-US" dirty="0"/>
          </a:p>
        </p:txBody>
      </p:sp>
    </p:spTree>
    <p:extLst>
      <p:ext uri="{BB962C8B-B14F-4D97-AF65-F5344CB8AC3E}">
        <p14:creationId xmlns:p14="http://schemas.microsoft.com/office/powerpoint/2010/main" val="1623647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664"/>
            <a:ext cx="9144000" cy="887175"/>
          </a:xfrm>
        </p:spPr>
        <p:txBody>
          <a:bodyPr>
            <a:normAutofit fontScale="90000"/>
          </a:bodyPr>
          <a:lstStyle/>
          <a:p>
            <a:pPr algn="ctr"/>
            <a:r>
              <a:rPr lang="en-US" sz="2700" b="1" dirty="0" smtClean="0">
                <a:solidFill>
                  <a:srgbClr val="006600"/>
                </a:solidFill>
                <a:latin typeface="Arial Black" pitchFamily="34" charset="0"/>
                <a:cs typeface="Times New Roman" pitchFamily="18" charset="0"/>
              </a:rPr>
              <a:t>Impact of Gender, Race, Ethnicity, Age, Sexual Orientation on Pursuit of Academic Leadership, Cont.</a:t>
            </a: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88350" y="1428519"/>
            <a:ext cx="8125065" cy="4791194"/>
          </a:xfrm>
        </p:spPr>
        <p:txBody>
          <a:bodyPr/>
          <a:lstStyle/>
          <a:p>
            <a:pPr lvl="1">
              <a:buFont typeface="Wingdings" pitchFamily="2" charset="2"/>
              <a:buChar char="v"/>
            </a:pPr>
            <a:r>
              <a:rPr lang="en-US" sz="2800" b="1" dirty="0" smtClean="0">
                <a:solidFill>
                  <a:schemeClr val="tx1"/>
                </a:solidFill>
                <a:latin typeface="Times New Roman" pitchFamily="18" charset="0"/>
                <a:cs typeface="Times New Roman" pitchFamily="18" charset="0"/>
              </a:rPr>
              <a:t>Gender is a major factor for women in leadership roles.</a:t>
            </a:r>
          </a:p>
          <a:p>
            <a:pPr lvl="2"/>
            <a:r>
              <a:rPr lang="en-US" sz="1800" b="1" dirty="0" smtClean="0">
                <a:solidFill>
                  <a:schemeClr val="tx1"/>
                </a:solidFill>
                <a:latin typeface="Times New Roman" pitchFamily="18" charset="0"/>
                <a:cs typeface="Times New Roman" pitchFamily="18" charset="0"/>
              </a:rPr>
              <a:t>“Tremendous gender hurdles” that many men don’t recognize</a:t>
            </a:r>
          </a:p>
          <a:p>
            <a:pPr lvl="3">
              <a:buFont typeface="Arial" pitchFamily="34" charset="0"/>
              <a:buChar char="•"/>
            </a:pPr>
            <a:r>
              <a:rPr lang="en-US" sz="1800" b="1" dirty="0" smtClean="0">
                <a:latin typeface="Times New Roman" pitchFamily="18" charset="0"/>
                <a:cs typeface="Times New Roman" pitchFamily="18" charset="0"/>
              </a:rPr>
              <a:t>“I think there are tremendous gender hurdles.  I think we still live in an age when people see strong women as dangerous and unappealing.  So that’s a hurdle and it is one that I think male faculty are completely blind to – that they really don’t see.”</a:t>
            </a:r>
            <a:endParaRPr lang="en-US" sz="1800" b="1" dirty="0" smtClean="0">
              <a:solidFill>
                <a:schemeClr val="tx1"/>
              </a:solidFill>
              <a:latin typeface="Times New Roman" pitchFamily="18" charset="0"/>
              <a:cs typeface="Times New Roman" pitchFamily="18" charset="0"/>
            </a:endParaRPr>
          </a:p>
          <a:p>
            <a:pPr lvl="2"/>
            <a:r>
              <a:rPr lang="en-US" sz="1800" b="1" dirty="0" smtClean="0">
                <a:solidFill>
                  <a:schemeClr val="tx1"/>
                </a:solidFill>
                <a:latin typeface="Times New Roman" pitchFamily="18" charset="0"/>
                <a:cs typeface="Times New Roman" pitchFamily="18" charset="0"/>
              </a:rPr>
              <a:t>Women don’t feel administrators have their backs</a:t>
            </a:r>
          </a:p>
          <a:p>
            <a:pPr lvl="3">
              <a:buFont typeface="Arial" pitchFamily="34" charset="0"/>
              <a:buChar char="•"/>
            </a:pPr>
            <a:r>
              <a:rPr lang="en-US" sz="1800" b="1" dirty="0" smtClean="0">
                <a:latin typeface="Times New Roman" pitchFamily="18" charset="0"/>
                <a:cs typeface="Times New Roman" pitchFamily="18" charset="0"/>
              </a:rPr>
              <a:t>“Step in when women are bullied by more senior </a:t>
            </a:r>
          </a:p>
          <a:p>
            <a:pPr lvl="3">
              <a:buNone/>
            </a:pPr>
            <a:r>
              <a:rPr lang="en-US" sz="1800" b="1" dirty="0" smtClean="0">
                <a:solidFill>
                  <a:schemeClr val="tx1"/>
                </a:solidFill>
                <a:latin typeface="Times New Roman" pitchFamily="18" charset="0"/>
                <a:cs typeface="Times New Roman" pitchFamily="18" charset="0"/>
              </a:rPr>
              <a:t>	male faculty”</a:t>
            </a:r>
          </a:p>
          <a:p>
            <a:pPr lvl="2">
              <a:buFont typeface="Arial" pitchFamily="34" charset="0"/>
              <a:buChar char="•"/>
            </a:pPr>
            <a:r>
              <a:rPr lang="en-US" sz="1800" b="1" dirty="0" smtClean="0">
                <a:solidFill>
                  <a:schemeClr val="tx1"/>
                </a:solidFill>
                <a:latin typeface="Times New Roman" pitchFamily="18" charset="0"/>
                <a:cs typeface="Times New Roman" pitchFamily="18" charset="0"/>
              </a:rPr>
              <a:t>Only qualified women should be selected</a:t>
            </a:r>
          </a:p>
          <a:p>
            <a:pPr lvl="2"/>
            <a:r>
              <a:rPr lang="en-US" sz="1800" b="1" dirty="0" smtClean="0">
                <a:solidFill>
                  <a:schemeClr val="tx1"/>
                </a:solidFill>
                <a:latin typeface="Times New Roman" pitchFamily="18" charset="0"/>
                <a:cs typeface="Times New Roman" pitchFamily="18" charset="0"/>
              </a:rPr>
              <a:t>Women feel undercut by other women</a:t>
            </a:r>
          </a:p>
          <a:p>
            <a:pPr lvl="2"/>
            <a:r>
              <a:rPr lang="en-US" sz="1800" b="1" dirty="0" smtClean="0">
                <a:solidFill>
                  <a:schemeClr val="tx1"/>
                </a:solidFill>
                <a:latin typeface="Times New Roman" pitchFamily="18" charset="0"/>
                <a:cs typeface="Times New Roman" pitchFamily="18" charset="0"/>
              </a:rPr>
              <a:t>Women should ASK for leadership opportunities, not wait</a:t>
            </a:r>
          </a:p>
          <a:p>
            <a:pPr lvl="2"/>
            <a:r>
              <a:rPr lang="en-US" sz="1800" b="1" dirty="0" smtClean="0">
                <a:solidFill>
                  <a:schemeClr val="tx1"/>
                </a:solidFill>
                <a:latin typeface="Times New Roman" pitchFamily="18" charset="0"/>
                <a:cs typeface="Times New Roman" pitchFamily="18" charset="0"/>
              </a:rPr>
              <a:t>If first woman leader in a unit, “you have to create your own model”</a:t>
            </a:r>
          </a:p>
          <a:p>
            <a:pPr lvl="1"/>
            <a:endParaRPr lang="en-US" b="1" dirty="0" smtClean="0">
              <a:solidFill>
                <a:schemeClr val="tx1"/>
              </a:solidFill>
              <a:latin typeface="Times New Roman" pitchFamily="18" charset="0"/>
              <a:cs typeface="Times New Roman" pitchFamily="18" charset="0"/>
            </a:endParaRPr>
          </a:p>
          <a:p>
            <a:pPr lvl="2"/>
            <a:endParaRPr lang="en-US" b="1" dirty="0" smtClean="0">
              <a:solidFill>
                <a:schemeClr val="tx1"/>
              </a:solidFill>
              <a:latin typeface="Times New Roman" pitchFamily="18" charset="0"/>
              <a:cs typeface="Times New Roman" pitchFamily="18" charset="0"/>
            </a:endParaRPr>
          </a:p>
          <a:p>
            <a:pPr lvl="2"/>
            <a:endParaRPr lang="en-US"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49</a:t>
            </a:fld>
            <a:endParaRPr lang="en-US" dirty="0"/>
          </a:p>
        </p:txBody>
      </p:sp>
      <p:pic>
        <p:nvPicPr>
          <p:cNvPr id="5" name="img30_bbl_img" descr="http://cache1.asset-cache.net/gp/107876836.jpg?v=1&amp;c=IWSAsset&amp;k=3&amp;d=wAaA7x5M12lTDMrbh%2fxFhwa3BfFh%2bUMHhAE7BQSiLbM%3d"/>
          <p:cNvPicPr>
            <a:picLocks noChangeAspect="1" noChangeArrowheads="1"/>
          </p:cNvPicPr>
          <p:nvPr/>
        </p:nvPicPr>
        <p:blipFill rotWithShape="1">
          <a:blip r:embed="rId3" cstate="print"/>
          <a:srcRect l="5639" t="7952" r="35234" b="8036"/>
          <a:stretch/>
        </p:blipFill>
        <p:spPr bwMode="auto">
          <a:xfrm>
            <a:off x="7391400" y="3810000"/>
            <a:ext cx="1524000" cy="1643199"/>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991101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228600" y="1295400"/>
            <a:ext cx="7733648" cy="4066495"/>
          </a:xfrm>
        </p:spPr>
        <p:txBody>
          <a:bodyPr/>
          <a:lstStyle/>
          <a:p>
            <a:pPr eaLnBrk="1" hangingPunct="1"/>
            <a:r>
              <a:rPr lang="en-US" b="1" dirty="0" smtClean="0">
                <a:solidFill>
                  <a:schemeClr val="tx1"/>
                </a:solidFill>
                <a:latin typeface="Times New Roman" pitchFamily="18" charset="0"/>
                <a:cs typeface="Times New Roman" pitchFamily="18" charset="0"/>
              </a:rPr>
              <a:t>Academic careers progress through </a:t>
            </a:r>
            <a:r>
              <a:rPr lang="en-US" b="1" u="sng" dirty="0" smtClean="0">
                <a:solidFill>
                  <a:schemeClr val="tx1"/>
                </a:solidFill>
                <a:latin typeface="Times New Roman" pitchFamily="18" charset="0"/>
                <a:cs typeface="Times New Roman" pitchFamily="18" charset="0"/>
              </a:rPr>
              <a:t>stages</a:t>
            </a:r>
            <a:endParaRPr lang="en-US" b="1" dirty="0" smtClean="0">
              <a:solidFill>
                <a:schemeClr val="tx1"/>
              </a:solidFill>
              <a:latin typeface="Times New Roman" pitchFamily="18" charset="0"/>
              <a:cs typeface="Times New Roman" pitchFamily="18" charset="0"/>
            </a:endParaRPr>
          </a:p>
          <a:p>
            <a:pPr marL="742950" lvl="1" indent="-285750" eaLnBrk="1" hangingPunct="1">
              <a:buFont typeface="Arial" pitchFamily="34" charset="0"/>
              <a:buChar char="•"/>
            </a:pPr>
            <a:r>
              <a:rPr lang="en-US" sz="2200" b="1" dirty="0" smtClean="0">
                <a:solidFill>
                  <a:schemeClr val="tx1"/>
                </a:solidFill>
                <a:latin typeface="Times New Roman" pitchFamily="18" charset="0"/>
                <a:cs typeface="Times New Roman" pitchFamily="18" charset="0"/>
              </a:rPr>
              <a:t>Each offers new experiences and challenges</a:t>
            </a:r>
          </a:p>
          <a:p>
            <a:pPr marL="742950" lvl="1" indent="-285750" eaLnBrk="1" hangingPunct="1">
              <a:buFont typeface="Arial" pitchFamily="34" charset="0"/>
              <a:buChar char="•"/>
            </a:pPr>
            <a:r>
              <a:rPr lang="en-US" sz="2200" b="1" dirty="0" smtClean="0">
                <a:solidFill>
                  <a:schemeClr val="tx1"/>
                </a:solidFill>
                <a:latin typeface="Times New Roman" pitchFamily="18" charset="0"/>
                <a:cs typeface="Times New Roman" pitchFamily="18" charset="0"/>
              </a:rPr>
              <a:t>Each requires professional development/support. </a:t>
            </a:r>
            <a:endParaRPr lang="en-US" sz="2200" b="1" dirty="0" smtClean="0"/>
          </a:p>
          <a:p>
            <a:r>
              <a:rPr lang="en-US" b="1" dirty="0" smtClean="0">
                <a:solidFill>
                  <a:schemeClr val="tx1"/>
                </a:solidFill>
                <a:latin typeface="Times New Roman" pitchFamily="18" charset="0"/>
                <a:cs typeface="Times New Roman" pitchFamily="18" charset="0"/>
              </a:rPr>
              <a:t>Challenges and development </a:t>
            </a:r>
            <a:r>
              <a:rPr lang="en-US" b="1" u="sng" dirty="0" smtClean="0">
                <a:solidFill>
                  <a:schemeClr val="tx1"/>
                </a:solidFill>
                <a:latin typeface="Times New Roman" pitchFamily="18" charset="0"/>
                <a:cs typeface="Times New Roman" pitchFamily="18" charset="0"/>
              </a:rPr>
              <a:t>needs may vary</a:t>
            </a:r>
            <a:r>
              <a:rPr lang="en-US" b="1" dirty="0" smtClean="0">
                <a:solidFill>
                  <a:schemeClr val="tx1"/>
                </a:solidFill>
                <a:latin typeface="Times New Roman" pitchFamily="18" charset="0"/>
                <a:cs typeface="Times New Roman" pitchFamily="18" charset="0"/>
              </a:rPr>
              <a:t> by:</a:t>
            </a:r>
          </a:p>
          <a:p>
            <a:pPr lvl="1">
              <a:buFont typeface="Arial" pitchFamily="34" charset="0"/>
              <a:buChar char="•"/>
            </a:pPr>
            <a:r>
              <a:rPr lang="en-US" sz="2200" b="1" dirty="0" smtClean="0">
                <a:solidFill>
                  <a:schemeClr val="tx1"/>
                </a:solidFill>
                <a:latin typeface="Times New Roman" pitchFamily="18" charset="0"/>
                <a:cs typeface="Times New Roman" pitchFamily="18" charset="0"/>
              </a:rPr>
              <a:t>Academic discipline and sub-field</a:t>
            </a:r>
          </a:p>
          <a:p>
            <a:pPr lvl="1">
              <a:buFont typeface="Arial" pitchFamily="34" charset="0"/>
              <a:buChar char="•"/>
            </a:pPr>
            <a:r>
              <a:rPr lang="en-US" sz="2200" b="1" dirty="0" smtClean="0">
                <a:solidFill>
                  <a:schemeClr val="tx1"/>
                </a:solidFill>
                <a:latin typeface="Times New Roman" pitchFamily="18" charset="0"/>
                <a:cs typeface="Times New Roman" pitchFamily="18" charset="0"/>
              </a:rPr>
              <a:t>Type of institution</a:t>
            </a:r>
          </a:p>
          <a:p>
            <a:pPr lvl="1">
              <a:buFont typeface="Arial" pitchFamily="34" charset="0"/>
              <a:buChar char="•"/>
            </a:pPr>
            <a:r>
              <a:rPr lang="en-US" sz="2200" b="1" dirty="0" smtClean="0">
                <a:solidFill>
                  <a:schemeClr val="tx1"/>
                </a:solidFill>
                <a:latin typeface="Times New Roman" pitchFamily="18" charset="0"/>
                <a:cs typeface="Times New Roman" pitchFamily="18" charset="0"/>
              </a:rPr>
              <a:t>Life situation:  Family, health, finances</a:t>
            </a:r>
          </a:p>
          <a:p>
            <a:pPr lvl="1">
              <a:buFont typeface="Arial" pitchFamily="34" charset="0"/>
              <a:buChar char="•"/>
            </a:pPr>
            <a:endParaRPr lang="en-US" sz="1000" b="1" dirty="0" smtClean="0">
              <a:solidFill>
                <a:schemeClr val="tx1"/>
              </a:solidFill>
              <a:latin typeface="Times New Roman" pitchFamily="18" charset="0"/>
              <a:cs typeface="Times New Roman" pitchFamily="18" charset="0"/>
            </a:endParaRPr>
          </a:p>
          <a:p>
            <a:pPr>
              <a:buFont typeface="Arial" pitchFamily="34" charset="0"/>
              <a:buChar char="•"/>
            </a:pPr>
            <a:r>
              <a:rPr lang="en-US" b="1" u="sng" dirty="0" smtClean="0">
                <a:solidFill>
                  <a:schemeClr val="tx1"/>
                </a:solidFill>
                <a:latin typeface="Times New Roman" pitchFamily="18" charset="0"/>
                <a:cs typeface="Times New Roman" pitchFamily="18" charset="0"/>
              </a:rPr>
              <a:t>Individuals vary</a:t>
            </a:r>
            <a:r>
              <a:rPr lang="en-US" b="1" dirty="0" smtClean="0">
                <a:solidFill>
                  <a:schemeClr val="tx1"/>
                </a:solidFill>
                <a:latin typeface="Times New Roman" pitchFamily="18" charset="0"/>
                <a:cs typeface="Times New Roman" pitchFamily="18" charset="0"/>
              </a:rPr>
              <a:t> within each stage</a:t>
            </a:r>
          </a:p>
          <a:p>
            <a:pPr lvl="1">
              <a:buFont typeface="Arial" pitchFamily="34" charset="0"/>
              <a:buChar char="•"/>
            </a:pPr>
            <a:r>
              <a:rPr lang="en-US" sz="2200" b="1" dirty="0" smtClean="0">
                <a:solidFill>
                  <a:schemeClr val="tx1"/>
                </a:solidFill>
                <a:latin typeface="Times New Roman" pitchFamily="18" charset="0"/>
                <a:cs typeface="Times New Roman" pitchFamily="18" charset="0"/>
              </a:rPr>
              <a:t>Best TO ASK, not assume, what faculty want and/or need</a:t>
            </a:r>
          </a:p>
          <a:p>
            <a:pPr marL="742950" lvl="1" indent="-285750" eaLnBrk="1" hangingPunct="1"/>
            <a:endParaRPr lang="en-US" dirty="0" smtClean="0"/>
          </a:p>
        </p:txBody>
      </p:sp>
      <p:sp>
        <p:nvSpPr>
          <p:cNvPr id="3" name="Title 2"/>
          <p:cNvSpPr>
            <a:spLocks noGrp="1"/>
          </p:cNvSpPr>
          <p:nvPr>
            <p:ph type="title"/>
          </p:nvPr>
        </p:nvSpPr>
        <p:spPr>
          <a:xfrm>
            <a:off x="457200" y="762000"/>
            <a:ext cx="8229600" cy="480233"/>
          </a:xfrm>
        </p:spPr>
        <p:txBody>
          <a:bodyPr>
            <a:normAutofit fontScale="90000"/>
          </a:bodyPr>
          <a:lstStyle/>
          <a:p>
            <a:pPr algn="ctr" eaLnBrk="1" fontAlgn="auto" hangingPunct="1">
              <a:spcAft>
                <a:spcPts val="0"/>
              </a:spcAft>
              <a:defRPr/>
            </a:pPr>
            <a:r>
              <a:rPr lang="en-US" dirty="0" smtClean="0">
                <a:solidFill>
                  <a:srgbClr val="216523"/>
                </a:solidFill>
                <a:latin typeface="Arial Black" pitchFamily="34" charset="0"/>
              </a:rPr>
              <a:t>Faculty Career Stages</a:t>
            </a:r>
            <a:endParaRPr lang="en-US" dirty="0">
              <a:solidFill>
                <a:srgbClr val="216523"/>
              </a:solidFill>
              <a:latin typeface="Arial Black" pitchFamily="34" charset="0"/>
            </a:endParaRPr>
          </a:p>
        </p:txBody>
      </p:sp>
      <p:pic>
        <p:nvPicPr>
          <p:cNvPr id="19459" name="Picture 5" descr="MPj04010050000[1]"/>
          <p:cNvPicPr>
            <a:picLocks noChangeAspect="1" noChangeArrowheads="1"/>
          </p:cNvPicPr>
          <p:nvPr/>
        </p:nvPicPr>
        <p:blipFill>
          <a:blip r:embed="rId3" cstate="print"/>
          <a:srcRect/>
          <a:stretch>
            <a:fillRect/>
          </a:stretch>
        </p:blipFill>
        <p:spPr bwMode="auto">
          <a:xfrm>
            <a:off x="7620000" y="762000"/>
            <a:ext cx="1219565"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16C75F5-8468-4F6A-A7E1-40935D58310D}" type="slidenum">
              <a:rPr lang="en-US" smtClean="0"/>
              <a:pPr>
                <a:defRPr/>
              </a:pPr>
              <a:t>5</a:t>
            </a:fld>
            <a:endParaRPr lang="en-US" dirty="0"/>
          </a:p>
        </p:txBody>
      </p:sp>
      <p:pic>
        <p:nvPicPr>
          <p:cNvPr id="6" name="Picture 5" descr="http://t1.gstatic.com/images?q=tbn:ANd9GcQhPFCwXbtMMqvzikhqFuxNIh8exB87SbjhkJF5ElfkLTgAbgb8UQ">
            <a:hlinkClick r:id="rId4"/>
          </p:cNvPr>
          <p:cNvPicPr/>
          <p:nvPr/>
        </p:nvPicPr>
        <p:blipFill rotWithShape="1">
          <a:blip r:embed="rId5" cstate="print">
            <a:extLst>
              <a:ext uri="{28A0092B-C50C-407E-A947-70E740481C1C}">
                <a14:useLocalDpi xmlns:a14="http://schemas.microsoft.com/office/drawing/2010/main" val="0"/>
              </a:ext>
            </a:extLst>
          </a:blip>
          <a:srcRect l="17592"/>
          <a:stretch/>
        </p:blipFill>
        <p:spPr bwMode="auto">
          <a:xfrm>
            <a:off x="5917301" y="3191238"/>
            <a:ext cx="1295400" cy="1060749"/>
          </a:xfrm>
          <a:prstGeom prst="rect">
            <a:avLst/>
          </a:prstGeom>
          <a:noFill/>
          <a:ln>
            <a:solidFill>
              <a:schemeClr val="tx2">
                <a:lumMod val="75000"/>
              </a:schemeClr>
            </a:solidFill>
          </a:ln>
        </p:spPr>
      </p:pic>
      <p:pic>
        <p:nvPicPr>
          <p:cNvPr id="8" name="Picture 7" descr="http://t0.gstatic.com/images?q=tbn:ANd9GcTQlBK05DpIODQwQF0DhC6k5rUeox-HJdvus7MD3QRhjLXuOq8x">
            <a:hlinkClick r:id="rId6"/>
          </p:cNvPr>
          <p:cNvPicPr/>
          <p:nvPr/>
        </p:nvPicPr>
        <p:blipFill rotWithShape="1">
          <a:blip r:embed="rId7" cstate="print">
            <a:extLst>
              <a:ext uri="{28A0092B-C50C-407E-A947-70E740481C1C}">
                <a14:useLocalDpi xmlns:a14="http://schemas.microsoft.com/office/drawing/2010/main" val="0"/>
              </a:ext>
            </a:extLst>
          </a:blip>
          <a:srcRect l="7101" r="8747"/>
          <a:stretch/>
        </p:blipFill>
        <p:spPr bwMode="auto">
          <a:xfrm>
            <a:off x="6571744" y="4303776"/>
            <a:ext cx="1524000" cy="1066800"/>
          </a:xfrm>
          <a:prstGeom prst="rect">
            <a:avLst/>
          </a:prstGeom>
          <a:noFill/>
          <a:ln>
            <a:solidFill>
              <a:schemeClr val="tx1"/>
            </a:solidFill>
          </a:ln>
        </p:spPr>
      </p:pic>
      <p:pic>
        <p:nvPicPr>
          <p:cNvPr id="2050" name="Picture 2" descr="http://ts2.mm.bing.net/th?id=H.4584857352929589&amp;w=265&amp;h=188&amp;c=7&amp;rs=1&amp;pid=1.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88" r="6696" b="6693"/>
          <a:stretch/>
        </p:blipFill>
        <p:spPr bwMode="auto">
          <a:xfrm>
            <a:off x="7543800" y="3182116"/>
            <a:ext cx="1383776" cy="106987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fade">
                                      <p:cBhvr>
                                        <p:cTn id="7" dur="500"/>
                                        <p:tgtEl>
                                          <p:spTgt spid="1945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7">
                                            <p:txEl>
                                              <p:pRg st="1" end="1"/>
                                            </p:txEl>
                                          </p:spTgt>
                                        </p:tgtEl>
                                        <p:attrNameLst>
                                          <p:attrName>style.visibility</p:attrName>
                                        </p:attrNameLst>
                                      </p:cBhvr>
                                      <p:to>
                                        <p:strVal val="visible"/>
                                      </p:to>
                                    </p:set>
                                    <p:animEffect transition="in" filter="fade">
                                      <p:cBhvr>
                                        <p:cTn id="10" dur="500"/>
                                        <p:tgtEl>
                                          <p:spTgt spid="1945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7">
                                            <p:txEl>
                                              <p:pRg st="2" end="2"/>
                                            </p:txEl>
                                          </p:spTgt>
                                        </p:tgtEl>
                                        <p:attrNameLst>
                                          <p:attrName>style.visibility</p:attrName>
                                        </p:attrNameLst>
                                      </p:cBhvr>
                                      <p:to>
                                        <p:strVal val="visible"/>
                                      </p:to>
                                    </p:set>
                                    <p:animEffect transition="in" filter="fade">
                                      <p:cBhvr>
                                        <p:cTn id="13" dur="500"/>
                                        <p:tgtEl>
                                          <p:spTgt spid="1945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459"/>
                                        </p:tgtEl>
                                        <p:attrNameLst>
                                          <p:attrName>style.visibility</p:attrName>
                                        </p:attrNameLst>
                                      </p:cBhvr>
                                      <p:to>
                                        <p:strVal val="visible"/>
                                      </p:to>
                                    </p:set>
                                    <p:animEffect transition="in" filter="fade">
                                      <p:cBhvr>
                                        <p:cTn id="16" dur="500"/>
                                        <p:tgtEl>
                                          <p:spTgt spid="194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457">
                                            <p:txEl>
                                              <p:pRg st="3" end="3"/>
                                            </p:txEl>
                                          </p:spTgt>
                                        </p:tgtEl>
                                        <p:attrNameLst>
                                          <p:attrName>style.visibility</p:attrName>
                                        </p:attrNameLst>
                                      </p:cBhvr>
                                      <p:to>
                                        <p:strVal val="visible"/>
                                      </p:to>
                                    </p:set>
                                    <p:animEffect transition="in" filter="fade">
                                      <p:cBhvr>
                                        <p:cTn id="21" dur="500"/>
                                        <p:tgtEl>
                                          <p:spTgt spid="1945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457">
                                            <p:txEl>
                                              <p:pRg st="4" end="4"/>
                                            </p:txEl>
                                          </p:spTgt>
                                        </p:tgtEl>
                                        <p:attrNameLst>
                                          <p:attrName>style.visibility</p:attrName>
                                        </p:attrNameLst>
                                      </p:cBhvr>
                                      <p:to>
                                        <p:strVal val="visible"/>
                                      </p:to>
                                    </p:set>
                                    <p:animEffect transition="in" filter="fade">
                                      <p:cBhvr>
                                        <p:cTn id="24" dur="500"/>
                                        <p:tgtEl>
                                          <p:spTgt spid="1945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457">
                                            <p:txEl>
                                              <p:pRg st="5" end="5"/>
                                            </p:txEl>
                                          </p:spTgt>
                                        </p:tgtEl>
                                        <p:attrNameLst>
                                          <p:attrName>style.visibility</p:attrName>
                                        </p:attrNameLst>
                                      </p:cBhvr>
                                      <p:to>
                                        <p:strVal val="visible"/>
                                      </p:to>
                                    </p:set>
                                    <p:animEffect transition="in" filter="fade">
                                      <p:cBhvr>
                                        <p:cTn id="27" dur="500"/>
                                        <p:tgtEl>
                                          <p:spTgt spid="1945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457">
                                            <p:txEl>
                                              <p:pRg st="6" end="6"/>
                                            </p:txEl>
                                          </p:spTgt>
                                        </p:tgtEl>
                                        <p:attrNameLst>
                                          <p:attrName>style.visibility</p:attrName>
                                        </p:attrNameLst>
                                      </p:cBhvr>
                                      <p:to>
                                        <p:strVal val="visible"/>
                                      </p:to>
                                    </p:set>
                                    <p:animEffect transition="in" filter="fade">
                                      <p:cBhvr>
                                        <p:cTn id="30" dur="500"/>
                                        <p:tgtEl>
                                          <p:spTgt spid="1945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457">
                                            <p:txEl>
                                              <p:pRg st="8" end="8"/>
                                            </p:txEl>
                                          </p:spTgt>
                                        </p:tgtEl>
                                        <p:attrNameLst>
                                          <p:attrName>style.visibility</p:attrName>
                                        </p:attrNameLst>
                                      </p:cBhvr>
                                      <p:to>
                                        <p:strVal val="visible"/>
                                      </p:to>
                                    </p:set>
                                    <p:animEffect transition="in" filter="fade">
                                      <p:cBhvr>
                                        <p:cTn id="44" dur="500"/>
                                        <p:tgtEl>
                                          <p:spTgt spid="19457">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9457">
                                            <p:txEl>
                                              <p:pRg st="9" end="9"/>
                                            </p:txEl>
                                          </p:spTgt>
                                        </p:tgtEl>
                                        <p:attrNameLst>
                                          <p:attrName>style.visibility</p:attrName>
                                        </p:attrNameLst>
                                      </p:cBhvr>
                                      <p:to>
                                        <p:strVal val="visible"/>
                                      </p:to>
                                    </p:set>
                                    <p:animEffect transition="in" filter="fade">
                                      <p:cBhvr>
                                        <p:cTn id="47" dur="500"/>
                                        <p:tgtEl>
                                          <p:spTgt spid="1945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375550"/>
          </a:xfrm>
        </p:spPr>
        <p:txBody>
          <a:bodyPr>
            <a:normAutofit/>
          </a:bodyPr>
          <a:lstStyle/>
          <a:p>
            <a:pPr algn="ctr"/>
            <a:r>
              <a:rPr lang="en-US" sz="2800" b="1" dirty="0" smtClean="0">
                <a:solidFill>
                  <a:srgbClr val="006600"/>
                </a:solidFill>
                <a:latin typeface="Arial Black" pitchFamily="34" charset="0"/>
                <a:cs typeface="Times New Roman" pitchFamily="18" charset="0"/>
              </a:rPr>
              <a:t>Gender, Race, Ethnicity, Age and Sexual Orientation, Cont.</a:t>
            </a:r>
            <a:r>
              <a:rPr lang="en-US" sz="2800" b="1" dirty="0" smtClean="0">
                <a:solidFill>
                  <a:srgbClr val="0C533A"/>
                </a:solidFill>
                <a:latin typeface="Arial Black" pitchFamily="34" charset="0"/>
                <a:cs typeface="Times New Roman" pitchFamily="18" charset="0"/>
              </a:rPr>
              <a:t/>
            </a:r>
            <a:br>
              <a:rPr lang="en-US" sz="2800" b="1" dirty="0" smtClean="0">
                <a:solidFill>
                  <a:srgbClr val="0C533A"/>
                </a:solidFill>
                <a:latin typeface="Arial Black" pitchFamily="34" charset="0"/>
                <a:cs typeface="Times New Roman" pitchFamily="18" charset="0"/>
              </a:rPr>
            </a:br>
            <a:endParaRPr lang="en-US" sz="2800" b="1" dirty="0">
              <a:solidFill>
                <a:srgbClr val="0C533A"/>
              </a:solidFill>
              <a:latin typeface="Arial Black" pitchFamily="34" charset="0"/>
              <a:cs typeface="Times New Roman" pitchFamily="18" charset="0"/>
            </a:endParaRPr>
          </a:p>
        </p:txBody>
      </p:sp>
      <p:sp>
        <p:nvSpPr>
          <p:cNvPr id="3" name="Content Placeholder 2"/>
          <p:cNvSpPr>
            <a:spLocks noGrp="1"/>
          </p:cNvSpPr>
          <p:nvPr>
            <p:ph idx="1"/>
          </p:nvPr>
        </p:nvSpPr>
        <p:spPr>
          <a:xfrm>
            <a:off x="381000" y="1752600"/>
            <a:ext cx="8468139" cy="4735260"/>
          </a:xfrm>
        </p:spPr>
        <p:txBody>
          <a:bodyPr/>
          <a:lstStyle/>
          <a:p>
            <a:pPr lvl="1">
              <a:buFont typeface="Wingdings" pitchFamily="2" charset="2"/>
              <a:buChar char="v"/>
            </a:pPr>
            <a:r>
              <a:rPr lang="en-US" sz="2800" b="1" dirty="0" smtClean="0">
                <a:solidFill>
                  <a:schemeClr val="tx1"/>
                </a:solidFill>
                <a:latin typeface="Times New Roman" pitchFamily="18" charset="0"/>
                <a:cs typeface="Times New Roman" pitchFamily="18" charset="0"/>
              </a:rPr>
              <a:t>Race continues to be a factor in leadership in higher ed.</a:t>
            </a:r>
          </a:p>
          <a:p>
            <a:pPr lvl="2"/>
            <a:r>
              <a:rPr lang="en-US" b="1" dirty="0" smtClean="0">
                <a:solidFill>
                  <a:schemeClr val="tx1"/>
                </a:solidFill>
                <a:latin typeface="Times New Roman" pitchFamily="18" charset="0"/>
                <a:cs typeface="Times New Roman" pitchFamily="18" charset="0"/>
              </a:rPr>
              <a:t>Leaders  of color face extra challenges and may need support, encouragement &amp; guidance in </a:t>
            </a:r>
            <a:r>
              <a:rPr lang="en-US" b="1" u="sng" dirty="0" smtClean="0">
                <a:solidFill>
                  <a:schemeClr val="tx1"/>
                </a:solidFill>
                <a:latin typeface="Times New Roman" pitchFamily="18" charset="0"/>
                <a:cs typeface="Times New Roman" pitchFamily="18" charset="0"/>
              </a:rPr>
              <a:t>navigating among many options.</a:t>
            </a:r>
          </a:p>
          <a:p>
            <a:pPr lvl="2"/>
            <a:r>
              <a:rPr lang="en-US" b="1" dirty="0" smtClean="0">
                <a:solidFill>
                  <a:schemeClr val="tx1"/>
                </a:solidFill>
                <a:latin typeface="Times New Roman" pitchFamily="18" charset="0"/>
                <a:cs typeface="Times New Roman" pitchFamily="18" charset="0"/>
              </a:rPr>
              <a:t>Faculty of color value administrative </a:t>
            </a:r>
            <a:r>
              <a:rPr lang="en-US" b="1" u="sng" dirty="0" smtClean="0">
                <a:solidFill>
                  <a:schemeClr val="tx1"/>
                </a:solidFill>
                <a:latin typeface="Times New Roman" pitchFamily="18" charset="0"/>
                <a:cs typeface="Times New Roman" pitchFamily="18" charset="0"/>
              </a:rPr>
              <a:t>mentors of color</a:t>
            </a:r>
            <a:r>
              <a:rPr lang="en-US" b="1" dirty="0" smtClean="0">
                <a:solidFill>
                  <a:schemeClr val="tx1"/>
                </a:solidFill>
                <a:latin typeface="Times New Roman" pitchFamily="18" charset="0"/>
                <a:cs typeface="Times New Roman" pitchFamily="18" charset="0"/>
              </a:rPr>
              <a:t>.</a:t>
            </a:r>
          </a:p>
          <a:p>
            <a:pPr lvl="2"/>
            <a:endParaRPr lang="en-US" b="1" dirty="0" smtClean="0">
              <a:solidFill>
                <a:schemeClr val="tx1"/>
              </a:solidFill>
              <a:latin typeface="Times New Roman" pitchFamily="18" charset="0"/>
              <a:cs typeface="Times New Roman" pitchFamily="18" charset="0"/>
            </a:endParaRPr>
          </a:p>
          <a:p>
            <a:pPr lvl="1"/>
            <a:r>
              <a:rPr lang="en-US" sz="2800" b="1" dirty="0" smtClean="0">
                <a:solidFill>
                  <a:schemeClr val="tx1"/>
                </a:solidFill>
                <a:latin typeface="Times New Roman" pitchFamily="18" charset="0"/>
                <a:cs typeface="Times New Roman" pitchFamily="18" charset="0"/>
              </a:rPr>
              <a:t>Women, faculty of color and other minorities in leadership roles may need support and encouragement to take care of themselves (“self-care”).</a:t>
            </a:r>
          </a:p>
          <a:p>
            <a:endParaRPr lang="en-US" dirty="0" smtClean="0"/>
          </a:p>
          <a:p>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50</a:t>
            </a:fld>
            <a:endParaRPr lang="en-US" dirty="0"/>
          </a:p>
        </p:txBody>
      </p:sp>
    </p:spTree>
    <p:extLst>
      <p:ext uri="{BB962C8B-B14F-4D97-AF65-F5344CB8AC3E}">
        <p14:creationId xmlns:p14="http://schemas.microsoft.com/office/powerpoint/2010/main" val="2707825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1375550"/>
          </a:xfrm>
        </p:spPr>
        <p:txBody>
          <a:bodyPr>
            <a:normAutofit/>
          </a:bodyPr>
          <a:lstStyle/>
          <a:p>
            <a:pPr algn="ctr"/>
            <a:r>
              <a:rPr lang="en-US" sz="2800" b="1" dirty="0" smtClean="0">
                <a:solidFill>
                  <a:srgbClr val="006600"/>
                </a:solidFill>
                <a:latin typeface="Arial Black" pitchFamily="34" charset="0"/>
                <a:cs typeface="Times New Roman" pitchFamily="18" charset="0"/>
              </a:rPr>
              <a:t>Gender, Race, Ethnicity, Age and Sexual Orientation, Cont.</a:t>
            </a:r>
            <a:r>
              <a:rPr lang="en-US" sz="2800" b="1" dirty="0" smtClean="0">
                <a:solidFill>
                  <a:srgbClr val="0C533A"/>
                </a:solidFill>
                <a:latin typeface="Arial Black" pitchFamily="34" charset="0"/>
                <a:cs typeface="Times New Roman" pitchFamily="18" charset="0"/>
              </a:rPr>
              <a:t/>
            </a:r>
            <a:br>
              <a:rPr lang="en-US" sz="2800" b="1" dirty="0" smtClean="0">
                <a:solidFill>
                  <a:srgbClr val="0C533A"/>
                </a:solidFill>
                <a:latin typeface="Arial Black" pitchFamily="34" charset="0"/>
                <a:cs typeface="Times New Roman" pitchFamily="18" charset="0"/>
              </a:rPr>
            </a:br>
            <a:endParaRPr lang="en-US" sz="2800" b="1" dirty="0">
              <a:solidFill>
                <a:srgbClr val="0C533A"/>
              </a:solidFill>
              <a:latin typeface="Arial Black" pitchFamily="34" charset="0"/>
              <a:cs typeface="Times New Roman" pitchFamily="18" charset="0"/>
            </a:endParaRPr>
          </a:p>
        </p:txBody>
      </p:sp>
      <p:sp>
        <p:nvSpPr>
          <p:cNvPr id="3" name="Content Placeholder 2"/>
          <p:cNvSpPr>
            <a:spLocks noGrp="1"/>
          </p:cNvSpPr>
          <p:nvPr>
            <p:ph idx="1"/>
          </p:nvPr>
        </p:nvSpPr>
        <p:spPr>
          <a:xfrm>
            <a:off x="381000" y="1676400"/>
            <a:ext cx="8404528" cy="4617671"/>
          </a:xfrm>
        </p:spPr>
        <p:txBody>
          <a:bodyPr/>
          <a:lstStyle/>
          <a:p>
            <a:pPr lvl="1">
              <a:buFont typeface="Wingdings" pitchFamily="2" charset="2"/>
              <a:buChar char="v"/>
            </a:pPr>
            <a:r>
              <a:rPr lang="en-US" sz="2600" b="1" dirty="0" smtClean="0">
                <a:solidFill>
                  <a:schemeClr val="tx1"/>
                </a:solidFill>
                <a:latin typeface="Times New Roman" pitchFamily="18" charset="0"/>
                <a:cs typeface="Times New Roman" pitchFamily="18" charset="0"/>
              </a:rPr>
              <a:t>Age</a:t>
            </a:r>
          </a:p>
          <a:p>
            <a:pPr lvl="2"/>
            <a:r>
              <a:rPr lang="en-US" sz="2400" b="1" dirty="0" smtClean="0">
                <a:solidFill>
                  <a:schemeClr val="tx1"/>
                </a:solidFill>
                <a:latin typeface="Times New Roman" pitchFamily="18" charset="0"/>
                <a:cs typeface="Times New Roman" pitchFamily="18" charset="0"/>
              </a:rPr>
              <a:t>Frequently cited as a factor in whether a person is “ready for leadership,”  e.g., not having sufficient authority, experience.</a:t>
            </a:r>
          </a:p>
          <a:p>
            <a:pPr lvl="2"/>
            <a:r>
              <a:rPr lang="en-US" sz="2400" b="1" dirty="0" smtClean="0">
                <a:solidFill>
                  <a:schemeClr val="tx1"/>
                </a:solidFill>
                <a:latin typeface="Times New Roman" pitchFamily="18" charset="0"/>
                <a:cs typeface="Times New Roman" pitchFamily="18" charset="0"/>
              </a:rPr>
              <a:t>Tied to rank and promotion</a:t>
            </a:r>
          </a:p>
          <a:p>
            <a:pPr lvl="2"/>
            <a:r>
              <a:rPr lang="en-US" sz="2400" b="1" dirty="0" smtClean="0">
                <a:solidFill>
                  <a:schemeClr val="tx1"/>
                </a:solidFill>
                <a:latin typeface="Times New Roman" pitchFamily="18" charset="0"/>
                <a:cs typeface="Times New Roman" pitchFamily="18" charset="0"/>
              </a:rPr>
              <a:t>Older white men often challenged legitimacy and authority of younger women leaders.</a:t>
            </a:r>
          </a:p>
          <a:p>
            <a:pPr lvl="2">
              <a:buNone/>
            </a:pPr>
            <a:endParaRPr lang="en-US" b="1" dirty="0" smtClean="0">
              <a:solidFill>
                <a:schemeClr val="tx1"/>
              </a:solidFill>
              <a:latin typeface="Times New Roman" pitchFamily="18" charset="0"/>
              <a:cs typeface="Times New Roman" pitchFamily="18" charset="0"/>
            </a:endParaRPr>
          </a:p>
          <a:p>
            <a:pPr lvl="1">
              <a:buFont typeface="Wingdings" pitchFamily="2" charset="2"/>
              <a:buChar char="v"/>
            </a:pPr>
            <a:r>
              <a:rPr lang="en-US" sz="2600" b="1" dirty="0" smtClean="0">
                <a:solidFill>
                  <a:schemeClr val="tx1"/>
                </a:solidFill>
                <a:latin typeface="Times New Roman" pitchFamily="18" charset="0"/>
                <a:cs typeface="Times New Roman" pitchFamily="18" charset="0"/>
              </a:rPr>
              <a:t>Sexual Orientation</a:t>
            </a:r>
          </a:p>
          <a:p>
            <a:pPr lvl="2"/>
            <a:r>
              <a:rPr lang="en-US" sz="2400" b="1" dirty="0" smtClean="0">
                <a:solidFill>
                  <a:schemeClr val="tx1"/>
                </a:solidFill>
                <a:latin typeface="Times New Roman" pitchFamily="18" charset="0"/>
                <a:cs typeface="Times New Roman" pitchFamily="18" charset="0"/>
              </a:rPr>
              <a:t>Climate is “heterocentric, but not homophobic”</a:t>
            </a:r>
          </a:p>
          <a:p>
            <a:endParaRPr lang="en-US" dirty="0" smtClean="0"/>
          </a:p>
          <a:p>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51</a:t>
            </a:fld>
            <a:endParaRPr lang="en-US" dirty="0"/>
          </a:p>
        </p:txBody>
      </p:sp>
    </p:spTree>
    <p:extLst>
      <p:ext uri="{BB962C8B-B14F-4D97-AF65-F5344CB8AC3E}">
        <p14:creationId xmlns:p14="http://schemas.microsoft.com/office/powerpoint/2010/main" val="1573197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8268"/>
            <a:ext cx="9144000" cy="689957"/>
          </a:xfrm>
        </p:spPr>
        <p:txBody>
          <a:bodyPr>
            <a:normAutofit fontScale="90000"/>
          </a:bodyPr>
          <a:lstStyle/>
          <a:p>
            <a:pPr algn="ctr"/>
            <a:r>
              <a:rPr lang="en-US" sz="3100" b="1" dirty="0" smtClean="0">
                <a:solidFill>
                  <a:srgbClr val="006600"/>
                </a:solidFill>
                <a:latin typeface="Arial Black" pitchFamily="34" charset="0"/>
                <a:cs typeface="Times New Roman" pitchFamily="18" charset="0"/>
              </a:rPr>
              <a:t>Disciplinary Differences In Leadership Roles</a:t>
            </a:r>
            <a:r>
              <a:rPr lang="en-US" sz="2800" b="1" dirty="0" smtClean="0">
                <a:solidFill>
                  <a:srgbClr val="0C533A"/>
                </a:solidFill>
                <a:latin typeface="Arial Black" pitchFamily="34" charset="0"/>
                <a:cs typeface="Times New Roman" pitchFamily="18" charset="0"/>
              </a:rPr>
              <a:t/>
            </a:r>
            <a:br>
              <a:rPr lang="en-US" sz="2800" b="1" dirty="0" smtClean="0">
                <a:solidFill>
                  <a:srgbClr val="0C533A"/>
                </a:solidFill>
                <a:latin typeface="Arial Black" pitchFamily="34" charset="0"/>
                <a:cs typeface="Times New Roman" pitchFamily="18" charset="0"/>
              </a:rPr>
            </a:br>
            <a:endParaRPr lang="en-US" sz="2800" b="1" dirty="0">
              <a:solidFill>
                <a:srgbClr val="0C533A"/>
              </a:solidFill>
              <a:latin typeface="Arial Black" pitchFamily="34" charset="0"/>
              <a:cs typeface="Times New Roman" pitchFamily="18" charset="0"/>
            </a:endParaRPr>
          </a:p>
        </p:txBody>
      </p:sp>
      <p:sp>
        <p:nvSpPr>
          <p:cNvPr id="3" name="Content Placeholder 2"/>
          <p:cNvSpPr>
            <a:spLocks noGrp="1"/>
          </p:cNvSpPr>
          <p:nvPr>
            <p:ph idx="1"/>
          </p:nvPr>
        </p:nvSpPr>
        <p:spPr>
          <a:xfrm>
            <a:off x="228600" y="1143000"/>
            <a:ext cx="8762068" cy="4953000"/>
          </a:xfrm>
        </p:spPr>
        <p:txBody>
          <a:bodyPr/>
          <a:lstStyle/>
          <a:p>
            <a:pPr lvl="1"/>
            <a:r>
              <a:rPr lang="en-US" sz="2000" b="1" dirty="0" smtClean="0">
                <a:solidFill>
                  <a:schemeClr val="tx1"/>
                </a:solidFill>
                <a:latin typeface="Times New Roman" pitchFamily="18" charset="0"/>
                <a:cs typeface="Times New Roman" pitchFamily="18" charset="0"/>
              </a:rPr>
              <a:t>Clinical health sciences have complex financial and billing models</a:t>
            </a:r>
          </a:p>
          <a:p>
            <a:pPr lvl="2"/>
            <a:r>
              <a:rPr lang="en-US" b="1" dirty="0" smtClean="0">
                <a:solidFill>
                  <a:schemeClr val="tx1"/>
                </a:solidFill>
                <a:latin typeface="Times New Roman" pitchFamily="18" charset="0"/>
                <a:cs typeface="Times New Roman" pitchFamily="18" charset="0"/>
              </a:rPr>
              <a:t>Cost of engagement in leadership development</a:t>
            </a:r>
          </a:p>
          <a:p>
            <a:pPr lvl="1"/>
            <a:r>
              <a:rPr lang="en-US" sz="2000" b="1" dirty="0" smtClean="0">
                <a:solidFill>
                  <a:schemeClr val="tx1"/>
                </a:solidFill>
                <a:latin typeface="Times New Roman" pitchFamily="18" charset="0"/>
                <a:cs typeface="Times New Roman" pitchFamily="18" charset="0"/>
              </a:rPr>
              <a:t>STEM and health sciences have responsibilities for:</a:t>
            </a:r>
          </a:p>
          <a:p>
            <a:pPr lvl="2"/>
            <a:r>
              <a:rPr lang="en-US" b="1" dirty="0" smtClean="0">
                <a:solidFill>
                  <a:schemeClr val="tx1"/>
                </a:solidFill>
                <a:latin typeface="Times New Roman" pitchFamily="18" charset="0"/>
                <a:cs typeface="Times New Roman" pitchFamily="18" charset="0"/>
              </a:rPr>
              <a:t>Labs, regulatory compliance, export control</a:t>
            </a:r>
          </a:p>
          <a:p>
            <a:pPr lvl="1"/>
            <a:r>
              <a:rPr lang="en-US" sz="2000" b="1" dirty="0" smtClean="0">
                <a:solidFill>
                  <a:schemeClr val="tx1"/>
                </a:solidFill>
                <a:latin typeface="Times New Roman" pitchFamily="18" charset="0"/>
                <a:cs typeface="Times New Roman" pitchFamily="18" charset="0"/>
              </a:rPr>
              <a:t>Disciplinary differences based on: </a:t>
            </a:r>
          </a:p>
          <a:p>
            <a:pPr lvl="2"/>
            <a:r>
              <a:rPr lang="en-US" b="1" dirty="0" smtClean="0">
                <a:solidFill>
                  <a:schemeClr val="tx1"/>
                </a:solidFill>
                <a:latin typeface="Times New Roman" pitchFamily="18" charset="0"/>
                <a:cs typeface="Times New Roman" pitchFamily="18" charset="0"/>
              </a:rPr>
              <a:t>External constituencies</a:t>
            </a:r>
          </a:p>
          <a:p>
            <a:pPr lvl="2"/>
            <a:r>
              <a:rPr lang="en-US" b="1" dirty="0" smtClean="0">
                <a:solidFill>
                  <a:schemeClr val="tx1"/>
                </a:solidFill>
                <a:latin typeface="Times New Roman" pitchFamily="18" charset="0"/>
                <a:cs typeface="Times New Roman" pitchFamily="18" charset="0"/>
              </a:rPr>
              <a:t>External accreditors</a:t>
            </a:r>
          </a:p>
          <a:p>
            <a:pPr lvl="2"/>
            <a:r>
              <a:rPr lang="en-US" b="1" dirty="0" smtClean="0">
                <a:solidFill>
                  <a:schemeClr val="tx1"/>
                </a:solidFill>
                <a:latin typeface="Times New Roman" pitchFamily="18" charset="0"/>
                <a:cs typeface="Times New Roman" pitchFamily="18" charset="0"/>
              </a:rPr>
              <a:t>Availability of external funding</a:t>
            </a:r>
          </a:p>
          <a:p>
            <a:pPr lvl="2"/>
            <a:r>
              <a:rPr lang="en-US" b="1" dirty="0" smtClean="0">
                <a:solidFill>
                  <a:schemeClr val="tx1"/>
                </a:solidFill>
                <a:latin typeface="Times New Roman" pitchFamily="18" charset="0"/>
                <a:cs typeface="Times New Roman" pitchFamily="18" charset="0"/>
              </a:rPr>
              <a:t>Availability of discipline-based leadership development</a:t>
            </a:r>
          </a:p>
          <a:p>
            <a:pPr lvl="2"/>
            <a:r>
              <a:rPr lang="en-US" b="1" dirty="0" smtClean="0">
                <a:solidFill>
                  <a:schemeClr val="tx1"/>
                </a:solidFill>
                <a:latin typeface="Times New Roman" pitchFamily="18" charset="0"/>
                <a:cs typeface="Times New Roman" pitchFamily="18" charset="0"/>
              </a:rPr>
              <a:t>Ability to return to faculty as active researcher after administration</a:t>
            </a:r>
          </a:p>
          <a:p>
            <a:pPr lvl="2"/>
            <a:r>
              <a:rPr lang="en-US" b="1" dirty="0" smtClean="0">
                <a:solidFill>
                  <a:schemeClr val="tx1"/>
                </a:solidFill>
                <a:latin typeface="Times New Roman" pitchFamily="18" charset="0"/>
                <a:cs typeface="Times New Roman" pitchFamily="18" charset="0"/>
              </a:rPr>
              <a:t>Reporting lines</a:t>
            </a:r>
          </a:p>
          <a:p>
            <a:pPr lvl="3"/>
            <a:r>
              <a:rPr lang="en-US" b="1" dirty="0" smtClean="0">
                <a:solidFill>
                  <a:schemeClr val="tx1"/>
                </a:solidFill>
                <a:latin typeface="Times New Roman" pitchFamily="18" charset="0"/>
                <a:cs typeface="Times New Roman" pitchFamily="18" charset="0"/>
              </a:rPr>
              <a:t>Units that report to more than one dean</a:t>
            </a:r>
          </a:p>
          <a:p>
            <a:pPr lvl="3"/>
            <a:r>
              <a:rPr lang="en-US" b="1" dirty="0" smtClean="0">
                <a:solidFill>
                  <a:schemeClr val="tx1"/>
                </a:solidFill>
                <a:latin typeface="Times New Roman" pitchFamily="18" charset="0"/>
                <a:cs typeface="Times New Roman" pitchFamily="18" charset="0"/>
              </a:rPr>
              <a:t>Units with many joint-appointment faculty</a:t>
            </a:r>
          </a:p>
          <a:p>
            <a:pPr lvl="1"/>
            <a:r>
              <a:rPr lang="en-US" sz="2000" b="1" dirty="0" smtClean="0">
                <a:solidFill>
                  <a:schemeClr val="tx1"/>
                </a:solidFill>
                <a:latin typeface="Times New Roman" pitchFamily="18" charset="0"/>
                <a:cs typeface="Times New Roman" pitchFamily="18" charset="0"/>
              </a:rPr>
              <a:t>An interdisciplinary background is helpful</a:t>
            </a:r>
          </a:p>
          <a:p>
            <a:pPr lvl="2">
              <a:buNone/>
            </a:pPr>
            <a:endParaRPr lang="en-US" b="1" dirty="0" smtClean="0">
              <a:solidFill>
                <a:schemeClr val="tx1"/>
              </a:solidFill>
              <a:latin typeface="Times New Roman" pitchFamily="18" charset="0"/>
              <a:cs typeface="Times New Roman" pitchFamily="18" charset="0"/>
            </a:endParaRPr>
          </a:p>
          <a:p>
            <a:pPr lvl="1">
              <a:buNone/>
            </a:pPr>
            <a:endParaRPr lang="en-US" b="1" dirty="0" smtClean="0">
              <a:solidFill>
                <a:schemeClr val="tx1"/>
              </a:solidFill>
              <a:latin typeface="Times New Roman" pitchFamily="18" charset="0"/>
              <a:cs typeface="Times New Roman" pitchFamily="18" charset="0"/>
            </a:endParaRPr>
          </a:p>
          <a:p>
            <a:pPr lvl="1"/>
            <a:endParaRPr lang="en-US"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52</a:t>
            </a:fld>
            <a:endParaRPr lang="en-US" dirty="0"/>
          </a:p>
        </p:txBody>
      </p:sp>
    </p:spTree>
    <p:extLst>
      <p:ext uri="{BB962C8B-B14F-4D97-AF65-F5344CB8AC3E}">
        <p14:creationId xmlns:p14="http://schemas.microsoft.com/office/powerpoint/2010/main" val="234144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082"/>
            <a:ext cx="8229600" cy="1593758"/>
          </a:xfrm>
        </p:spPr>
        <p:txBody>
          <a:bodyPr>
            <a:normAutofit/>
          </a:bodyPr>
          <a:lstStyle/>
          <a:p>
            <a:pPr algn="ctr"/>
            <a:r>
              <a:rPr lang="en-US" sz="3200" b="1" dirty="0" smtClean="0">
                <a:solidFill>
                  <a:srgbClr val="216523"/>
                </a:solidFill>
                <a:latin typeface="Arial Black" pitchFamily="34" charset="0"/>
                <a:cs typeface="Times New Roman" pitchFamily="18" charset="0"/>
              </a:rPr>
              <a:t>A Contested Topic</a:t>
            </a:r>
            <a:endParaRPr lang="en-US" sz="3200" b="1" dirty="0">
              <a:solidFill>
                <a:srgbClr val="216523"/>
              </a:solidFill>
              <a:latin typeface="Arial Black" pitchFamily="34" charset="0"/>
              <a:cs typeface="Times New Roman" pitchFamily="18" charset="0"/>
            </a:endParaRPr>
          </a:p>
        </p:txBody>
      </p:sp>
      <p:sp>
        <p:nvSpPr>
          <p:cNvPr id="3" name="Content Placeholder 2"/>
          <p:cNvSpPr>
            <a:spLocks noGrp="1"/>
          </p:cNvSpPr>
          <p:nvPr>
            <p:ph idx="1"/>
          </p:nvPr>
        </p:nvSpPr>
        <p:spPr>
          <a:xfrm>
            <a:off x="228600" y="1066800"/>
            <a:ext cx="8229600" cy="4972772"/>
          </a:xfrm>
        </p:spPr>
        <p:txBody>
          <a:bodyPr/>
          <a:lstStyle/>
          <a:p>
            <a:r>
              <a:rPr lang="en-US" b="1" dirty="0" smtClean="0">
                <a:solidFill>
                  <a:schemeClr val="tx1"/>
                </a:solidFill>
                <a:latin typeface="Times New Roman" pitchFamily="18" charset="0"/>
                <a:cs typeface="Times New Roman" pitchFamily="18" charset="0"/>
              </a:rPr>
              <a:t>Whether it is productive to “protect” faculty from service and leadership roles until they have attained the rank of full professor.</a:t>
            </a:r>
          </a:p>
          <a:p>
            <a:pPr lvl="1"/>
            <a:r>
              <a:rPr lang="en-US" b="1" dirty="0" smtClean="0">
                <a:solidFill>
                  <a:schemeClr val="tx1"/>
                </a:solidFill>
                <a:latin typeface="Times New Roman" pitchFamily="18" charset="0"/>
                <a:cs typeface="Times New Roman" pitchFamily="18" charset="0"/>
              </a:rPr>
              <a:t>Productive to “Protect”</a:t>
            </a:r>
          </a:p>
          <a:p>
            <a:pPr lvl="2"/>
            <a:r>
              <a:rPr lang="en-US" b="1" dirty="0" smtClean="0">
                <a:solidFill>
                  <a:schemeClr val="tx1"/>
                </a:solidFill>
                <a:latin typeface="Times New Roman" pitchFamily="18" charset="0"/>
                <a:cs typeface="Times New Roman" pitchFamily="18" charset="0"/>
              </a:rPr>
              <a:t>Protects faculty time to enable them to do the work required to attain the rank of full professor when they will have the credibility, authority and freedom to pursue leadership and administrative roles.</a:t>
            </a:r>
          </a:p>
          <a:p>
            <a:pPr lvl="1"/>
            <a:r>
              <a:rPr lang="en-US" b="1" dirty="0" smtClean="0">
                <a:solidFill>
                  <a:schemeClr val="tx1"/>
                </a:solidFill>
                <a:latin typeface="Times New Roman" pitchFamily="18" charset="0"/>
                <a:cs typeface="Times New Roman" pitchFamily="18" charset="0"/>
              </a:rPr>
              <a:t>Counter-productive to “Protect”</a:t>
            </a:r>
          </a:p>
          <a:p>
            <a:pPr lvl="2"/>
            <a:r>
              <a:rPr lang="en-US" b="1" dirty="0" smtClean="0">
                <a:solidFill>
                  <a:schemeClr val="tx1"/>
                </a:solidFill>
                <a:latin typeface="Times New Roman" pitchFamily="18" charset="0"/>
                <a:cs typeface="Times New Roman" pitchFamily="18" charset="0"/>
              </a:rPr>
              <a:t>The unintended consequence is that faculty are socialized to think that leadership is not their job, beneath the work of faculty, and not worthy of their time and effort.  </a:t>
            </a:r>
          </a:p>
          <a:p>
            <a:pPr lvl="2"/>
            <a:r>
              <a:rPr lang="en-US" b="1" dirty="0" smtClean="0">
                <a:solidFill>
                  <a:schemeClr val="tx1"/>
                </a:solidFill>
                <a:latin typeface="Times New Roman" pitchFamily="18" charset="0"/>
                <a:cs typeface="Times New Roman" pitchFamily="18" charset="0"/>
              </a:rPr>
              <a:t>By the time they are promoted, they are not willing to serve in these roles and have not developed the requisite skills.</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53</a:t>
            </a:fld>
            <a:endParaRPr lang="en-US" dirty="0"/>
          </a:p>
        </p:txBody>
      </p:sp>
      <p:pic>
        <p:nvPicPr>
          <p:cNvPr id="5" name="Picture 4" descr="C:\Users\fodexsec.ROHAN\Desktop\untitled.png"/>
          <p:cNvPicPr/>
          <p:nvPr/>
        </p:nvPicPr>
        <p:blipFill rotWithShape="1">
          <a:blip r:embed="rId3" cstate="print">
            <a:extLst>
              <a:ext uri="{28A0092B-C50C-407E-A947-70E740481C1C}">
                <a14:useLocalDpi xmlns:a14="http://schemas.microsoft.com/office/drawing/2010/main" val="0"/>
              </a:ext>
            </a:extLst>
          </a:blip>
          <a:srcRect l="3543" t="5176" r="4766" b="5680"/>
          <a:stretch/>
        </p:blipFill>
        <p:spPr bwMode="auto">
          <a:xfrm>
            <a:off x="7391400" y="1600200"/>
            <a:ext cx="1524000" cy="1295400"/>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47839"/>
          </a:xfrm>
        </p:spPr>
        <p:txBody>
          <a:bodyPr>
            <a:normAutofit/>
          </a:bodyPr>
          <a:lstStyle/>
          <a:p>
            <a:pPr algn="ctr"/>
            <a:r>
              <a:rPr lang="en-US" b="1" dirty="0" smtClean="0">
                <a:solidFill>
                  <a:srgbClr val="006600"/>
                </a:solidFill>
                <a:latin typeface="Arial Black" pitchFamily="34" charset="0"/>
              </a:rPr>
              <a:t>Audience Poll</a:t>
            </a:r>
            <a:endParaRPr lang="en-US" sz="2000" dirty="0">
              <a:solidFill>
                <a:srgbClr val="006600"/>
              </a:solidFill>
            </a:endParaRPr>
          </a:p>
        </p:txBody>
      </p:sp>
      <p:sp>
        <p:nvSpPr>
          <p:cNvPr id="3" name="Content Placeholder 2"/>
          <p:cNvSpPr>
            <a:spLocks noGrp="1"/>
          </p:cNvSpPr>
          <p:nvPr>
            <p:ph idx="1"/>
          </p:nvPr>
        </p:nvSpPr>
        <p:spPr>
          <a:xfrm>
            <a:off x="457200" y="1371600"/>
            <a:ext cx="8229600" cy="4678363"/>
          </a:xfrm>
        </p:spPr>
        <p:txBody>
          <a:bodyPr/>
          <a:lstStyle/>
          <a:p>
            <a:pPr marL="0" indent="0">
              <a:buNone/>
            </a:pPr>
            <a:r>
              <a:rPr lang="en-US" b="1" dirty="0" smtClean="0">
                <a:solidFill>
                  <a:schemeClr val="tx1"/>
                </a:solidFill>
                <a:latin typeface="Times New Roman" pitchFamily="18" charset="0"/>
                <a:cs typeface="Times New Roman" pitchFamily="18" charset="0"/>
              </a:rPr>
              <a:t>Please rate the degree to which you agree or disagree with the following statement:</a:t>
            </a:r>
          </a:p>
          <a:p>
            <a:pPr>
              <a:buNone/>
            </a:pPr>
            <a:r>
              <a:rPr lang="en-US"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“It is productive to ‘protect’ faculty from leadership roles until they have attained the rank of full professor.” </a:t>
            </a:r>
          </a:p>
          <a:p>
            <a:pPr marL="0" indent="0">
              <a:buNone/>
            </a:pPr>
            <a:endParaRPr lang="en-US" sz="1600" b="1" dirty="0">
              <a:solidFill>
                <a:schemeClr val="tx1"/>
              </a:solidFill>
              <a:latin typeface="Times New Roman" pitchFamily="18" charset="0"/>
              <a:cs typeface="Times New Roman" pitchFamily="18" charset="0"/>
            </a:endParaRPr>
          </a:p>
          <a:p>
            <a:pPr marL="0" indent="0">
              <a:buNone/>
            </a:pPr>
            <a:r>
              <a:rPr lang="en-US" b="1" dirty="0" smtClean="0">
                <a:solidFill>
                  <a:schemeClr val="tx1"/>
                </a:solidFill>
                <a:latin typeface="Times New Roman" pitchFamily="18" charset="0"/>
                <a:cs typeface="Times New Roman" pitchFamily="18" charset="0"/>
              </a:rPr>
              <a:t>A. 	Agree</a:t>
            </a:r>
          </a:p>
          <a:p>
            <a:pPr marL="514350" indent="-514350">
              <a:buAutoNum type="alphaUcPeriod"/>
            </a:pPr>
            <a:endParaRPr lang="en-US" sz="1400" b="1" dirty="0" smtClean="0">
              <a:solidFill>
                <a:schemeClr val="tx1"/>
              </a:solidFill>
              <a:latin typeface="Times New Roman" pitchFamily="18" charset="0"/>
              <a:cs typeface="Times New Roman" pitchFamily="18" charset="0"/>
            </a:endParaRPr>
          </a:p>
          <a:p>
            <a:pPr marL="0" indent="0">
              <a:buNone/>
            </a:pPr>
            <a:r>
              <a:rPr lang="en-US" b="1" dirty="0" smtClean="0">
                <a:solidFill>
                  <a:schemeClr val="tx1"/>
                </a:solidFill>
                <a:latin typeface="Times New Roman" pitchFamily="18" charset="0"/>
                <a:cs typeface="Times New Roman" pitchFamily="18" charset="0"/>
              </a:rPr>
              <a:t>B. 	Neutral</a:t>
            </a:r>
          </a:p>
          <a:p>
            <a:pPr marL="514350" indent="-514350">
              <a:buAutoNum type="alphaUcPeriod" startAt="2"/>
            </a:pPr>
            <a:endParaRPr lang="en-US" sz="1400" b="1" dirty="0" smtClean="0">
              <a:solidFill>
                <a:schemeClr val="tx1"/>
              </a:solidFill>
              <a:latin typeface="Times New Roman" pitchFamily="18" charset="0"/>
              <a:cs typeface="Times New Roman" pitchFamily="18" charset="0"/>
            </a:endParaRPr>
          </a:p>
          <a:p>
            <a:pPr>
              <a:buNone/>
            </a:pPr>
            <a:r>
              <a:rPr lang="en-US" b="1" dirty="0">
                <a:solidFill>
                  <a:schemeClr val="tx1"/>
                </a:solidFill>
                <a:latin typeface="Times New Roman" pitchFamily="18" charset="0"/>
                <a:cs typeface="Times New Roman" pitchFamily="18" charset="0"/>
              </a:rPr>
              <a:t>C</a:t>
            </a:r>
            <a:r>
              <a:rPr lang="en-US" b="1" dirty="0" smtClean="0">
                <a:solidFill>
                  <a:schemeClr val="tx1"/>
                </a:solidFill>
                <a:latin typeface="Times New Roman" pitchFamily="18" charset="0"/>
                <a:cs typeface="Times New Roman" pitchFamily="18" charset="0"/>
              </a:rPr>
              <a:t>.  Disagree</a:t>
            </a:r>
          </a:p>
        </p:txBody>
      </p:sp>
      <p:sp>
        <p:nvSpPr>
          <p:cNvPr id="4" name="Slide Number Placeholder 3"/>
          <p:cNvSpPr>
            <a:spLocks noGrp="1"/>
          </p:cNvSpPr>
          <p:nvPr>
            <p:ph type="sldNum" sz="quarter" idx="12"/>
          </p:nvPr>
        </p:nvSpPr>
        <p:spPr/>
        <p:txBody>
          <a:bodyPr/>
          <a:lstStyle/>
          <a:p>
            <a:pPr>
              <a:defRPr/>
            </a:pPr>
            <a:fld id="{B16C75F5-8468-4F6A-A7E1-40935D58310D}" type="slidenum">
              <a:rPr lang="en-US" smtClean="0"/>
              <a:pPr>
                <a:defRPr/>
              </a:pPr>
              <a:t>54</a:t>
            </a:fld>
            <a:endParaRPr lang="en-US" dirty="0"/>
          </a:p>
        </p:txBody>
      </p:sp>
      <p:pic>
        <p:nvPicPr>
          <p:cNvPr id="1032" name="Picture 8" descr="Woman Stuck in a Bub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1352" y="3429000"/>
            <a:ext cx="2593848" cy="2593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47839"/>
          </a:xfrm>
        </p:spPr>
        <p:txBody>
          <a:bodyPr>
            <a:normAutofit/>
          </a:bodyPr>
          <a:lstStyle/>
          <a:p>
            <a:pPr algn="ctr"/>
            <a:r>
              <a:rPr lang="en-US" b="1" dirty="0" smtClean="0">
                <a:solidFill>
                  <a:srgbClr val="006600"/>
                </a:solidFill>
                <a:latin typeface="Arial Black" pitchFamily="34" charset="0"/>
              </a:rPr>
              <a:t>Thought-Provoking Theme</a:t>
            </a:r>
            <a:endParaRPr lang="en-US" sz="2000" dirty="0">
              <a:solidFill>
                <a:srgbClr val="006600"/>
              </a:solidFill>
            </a:endParaRPr>
          </a:p>
        </p:txBody>
      </p:sp>
      <p:sp>
        <p:nvSpPr>
          <p:cNvPr id="3" name="Content Placeholder 2"/>
          <p:cNvSpPr>
            <a:spLocks noGrp="1"/>
          </p:cNvSpPr>
          <p:nvPr>
            <p:ph idx="1"/>
          </p:nvPr>
        </p:nvSpPr>
        <p:spPr>
          <a:xfrm>
            <a:off x="457200" y="1371600"/>
            <a:ext cx="8229600" cy="4678363"/>
          </a:xfrm>
        </p:spPr>
        <p:txBody>
          <a:bodyPr/>
          <a:lstStyle/>
          <a:p>
            <a:pPr marL="0" indent="0">
              <a:buNone/>
            </a:pPr>
            <a:r>
              <a:rPr lang="en-US" sz="3200" b="1" dirty="0" smtClean="0">
                <a:solidFill>
                  <a:schemeClr val="tx1"/>
                </a:solidFill>
                <a:latin typeface="Times New Roman" pitchFamily="18" charset="0"/>
                <a:cs typeface="Times New Roman" pitchFamily="18" charset="0"/>
              </a:rPr>
              <a:t>Several participants noted that they would not  </a:t>
            </a:r>
          </a:p>
          <a:p>
            <a:pPr marL="0" indent="0">
              <a:buNone/>
            </a:pPr>
            <a:r>
              <a:rPr lang="en-US" sz="3200" b="1" dirty="0" smtClean="0">
                <a:solidFill>
                  <a:schemeClr val="tx1"/>
                </a:solidFill>
                <a:latin typeface="Times New Roman" pitchFamily="18" charset="0"/>
                <a:cs typeface="Times New Roman" pitchFamily="18" charset="0"/>
              </a:rPr>
              <a:t>	want a leader who wanted the job.</a:t>
            </a:r>
          </a:p>
          <a:p>
            <a:pPr marL="0" indent="0">
              <a:buNone/>
            </a:pPr>
            <a:endParaRPr lang="en-US" sz="1200" b="1" dirty="0" smtClean="0">
              <a:solidFill>
                <a:schemeClr val="tx1"/>
              </a:solidFill>
              <a:latin typeface="Times New Roman" pitchFamily="18" charset="0"/>
              <a:cs typeface="Times New Roman" pitchFamily="18" charset="0"/>
            </a:endParaRPr>
          </a:p>
          <a:p>
            <a:pPr marL="800100" lvl="2" indent="0">
              <a:buNone/>
            </a:pPr>
            <a:r>
              <a:rPr lang="en-US" sz="2800" b="1" dirty="0" smtClean="0">
                <a:solidFill>
                  <a:schemeClr val="tx1"/>
                </a:solidFill>
                <a:latin typeface="Times New Roman" pitchFamily="18" charset="0"/>
                <a:cs typeface="Times New Roman" pitchFamily="18" charset="0"/>
              </a:rPr>
              <a:t>“You wouldn’t want someone in the job who really wanted it.”</a:t>
            </a:r>
          </a:p>
          <a:p>
            <a:pPr marL="800100" lvl="2" indent="0"/>
            <a:endParaRPr lang="en-US" b="1" dirty="0" smtClean="0">
              <a:solidFill>
                <a:schemeClr val="tx1"/>
              </a:solidFill>
              <a:latin typeface="Times New Roman" pitchFamily="18" charset="0"/>
              <a:cs typeface="Times New Roman" pitchFamily="18" charset="0"/>
            </a:endParaRPr>
          </a:p>
          <a:p>
            <a:pPr marL="400050" lvl="1" indent="0"/>
            <a:r>
              <a:rPr lang="en-US" sz="2800" b="1" dirty="0" smtClean="0">
                <a:solidFill>
                  <a:schemeClr val="tx1"/>
                </a:solidFill>
                <a:latin typeface="Times New Roman" pitchFamily="18" charset="0"/>
                <a:cs typeface="Times New Roman" pitchFamily="18" charset="0"/>
              </a:rPr>
              <a:t> What do you think is meant by this?</a:t>
            </a:r>
          </a:p>
          <a:p>
            <a:pPr marL="400050" lvl="1" indent="0"/>
            <a:r>
              <a:rPr lang="en-US" sz="2800" b="1" dirty="0" smtClean="0">
                <a:solidFill>
                  <a:schemeClr val="tx1"/>
                </a:solidFill>
                <a:latin typeface="Times New Roman" pitchFamily="18" charset="0"/>
                <a:cs typeface="Times New Roman" pitchFamily="18" charset="0"/>
              </a:rPr>
              <a:t> What assumptions may undergird this?</a:t>
            </a:r>
          </a:p>
          <a:p>
            <a:pPr marL="630238" lvl="1" indent="-230188"/>
            <a:r>
              <a:rPr lang="en-US" sz="2800" b="1" dirty="0" smtClean="0">
                <a:solidFill>
                  <a:schemeClr val="tx1"/>
                </a:solidFill>
                <a:latin typeface="Times New Roman" pitchFamily="18" charset="0"/>
                <a:cs typeface="Times New Roman" pitchFamily="18" charset="0"/>
              </a:rPr>
              <a:t>What are the implications for cultivating and selecting leaders?</a:t>
            </a:r>
            <a:endParaRPr lang="en-US" sz="28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16C75F5-8468-4F6A-A7E1-40935D58310D}" type="slidenum">
              <a:rPr lang="en-US" smtClean="0"/>
              <a:pPr>
                <a:defRPr/>
              </a:pPr>
              <a:t>55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2182091"/>
          </a:xfrm>
        </p:spPr>
        <p:txBody>
          <a:bodyPr>
            <a:normAutofit/>
          </a:bodyPr>
          <a:lstStyle/>
          <a:p>
            <a:pPr algn="ctr"/>
            <a:r>
              <a:rPr lang="en-US" sz="2800" b="1" dirty="0" smtClean="0">
                <a:solidFill>
                  <a:srgbClr val="216523"/>
                </a:solidFill>
                <a:latin typeface="Arial Black" pitchFamily="34" charset="0"/>
                <a:cs typeface="Times New Roman" pitchFamily="18" charset="0"/>
              </a:rPr>
              <a:t>The Perception that Going into Administration is “Going to the Dark Side”</a:t>
            </a:r>
            <a:r>
              <a:rPr lang="en-US" b="1" dirty="0" smtClean="0">
                <a:solidFill>
                  <a:schemeClr val="tx1"/>
                </a:solidFill>
                <a:latin typeface="Arial Black" pitchFamily="34" charset="0"/>
              </a:rPr>
              <a:t/>
            </a:r>
            <a:br>
              <a:rPr lang="en-US" b="1" dirty="0" smtClean="0">
                <a:solidFill>
                  <a:schemeClr val="tx1"/>
                </a:solidFill>
                <a:latin typeface="Arial Black" pitchFamily="34" charset="0"/>
              </a:rPr>
            </a:br>
            <a:endParaRPr lang="en-US" b="1" dirty="0">
              <a:solidFill>
                <a:schemeClr val="tx1"/>
              </a:solidFill>
              <a:latin typeface="Arial Black" pitchFamily="34" charset="0"/>
              <a:cs typeface="Times New Roman" pitchFamily="18" charset="0"/>
            </a:endParaRPr>
          </a:p>
        </p:txBody>
      </p:sp>
      <p:sp>
        <p:nvSpPr>
          <p:cNvPr id="3" name="Content Placeholder 2"/>
          <p:cNvSpPr>
            <a:spLocks noGrp="1"/>
          </p:cNvSpPr>
          <p:nvPr>
            <p:ph idx="1"/>
          </p:nvPr>
        </p:nvSpPr>
        <p:spPr>
          <a:xfrm>
            <a:off x="457200" y="1981200"/>
            <a:ext cx="8229600" cy="4245408"/>
          </a:xfrm>
        </p:spPr>
        <p:txBody>
          <a:bodyPr/>
          <a:lstStyle/>
          <a:p>
            <a:r>
              <a:rPr lang="en-US" b="1" dirty="0" smtClean="0">
                <a:solidFill>
                  <a:schemeClr val="tx1"/>
                </a:solidFill>
                <a:latin typeface="Times New Roman" pitchFamily="18" charset="0"/>
                <a:cs typeface="Times New Roman" pitchFamily="18" charset="0"/>
              </a:rPr>
              <a:t>All but one participant had </a:t>
            </a:r>
            <a:r>
              <a:rPr lang="en-US" b="1" u="sng" dirty="0" smtClean="0">
                <a:solidFill>
                  <a:schemeClr val="tx1"/>
                </a:solidFill>
                <a:latin typeface="Times New Roman" pitchFamily="18" charset="0"/>
                <a:cs typeface="Times New Roman" pitchFamily="18" charset="0"/>
              </a:rPr>
              <a:t>heard</a:t>
            </a:r>
            <a:r>
              <a:rPr lang="en-US" b="1" dirty="0" smtClean="0">
                <a:solidFill>
                  <a:schemeClr val="tx1"/>
                </a:solidFill>
                <a:latin typeface="Times New Roman" pitchFamily="18" charset="0"/>
                <a:cs typeface="Times New Roman" pitchFamily="18" charset="0"/>
              </a:rPr>
              <a:t> the phrase; all the rest indicated it is widely used by their colleagues and commonly believed among academics.</a:t>
            </a:r>
          </a:p>
          <a:p>
            <a:r>
              <a:rPr lang="en-US" b="1" dirty="0" smtClean="0">
                <a:solidFill>
                  <a:schemeClr val="tx1"/>
                </a:solidFill>
                <a:latin typeface="Times New Roman" pitchFamily="18" charset="0"/>
                <a:cs typeface="Times New Roman" pitchFamily="18" charset="0"/>
              </a:rPr>
              <a:t>Most administrators in this study challenged and disagreed with this perception.  </a:t>
            </a:r>
          </a:p>
          <a:p>
            <a:r>
              <a:rPr lang="en-US" b="1" dirty="0" smtClean="0">
                <a:solidFill>
                  <a:schemeClr val="tx1"/>
                </a:solidFill>
                <a:latin typeface="Times New Roman" pitchFamily="18" charset="0"/>
                <a:cs typeface="Times New Roman" pitchFamily="18" charset="0"/>
              </a:rPr>
              <a:t>Only some of the faculty in this study challenged this perception. </a:t>
            </a:r>
          </a:p>
          <a:p>
            <a:endParaRPr lang="en-US" b="1" dirty="0" smtClean="0">
              <a:solidFill>
                <a:schemeClr val="tx1"/>
              </a:solidFill>
            </a:endParaRPr>
          </a:p>
          <a:p>
            <a:pPr lvl="1"/>
            <a:endParaRPr lang="en-US" b="1" dirty="0" smtClean="0">
              <a:solidFill>
                <a:schemeClr val="tx1"/>
              </a:solidFill>
            </a:endParaRPr>
          </a:p>
          <a:p>
            <a:pPr lvl="1">
              <a:buNone/>
            </a:pPr>
            <a:endParaRPr lang="en-US" b="1" dirty="0" smtClean="0">
              <a:solidFill>
                <a:schemeClr val="tx1"/>
              </a:solidFill>
            </a:endParaRPr>
          </a:p>
          <a:p>
            <a:pPr lvl="1"/>
            <a:endParaRPr lang="en-US" b="1" dirty="0" smtClean="0">
              <a:solidFill>
                <a:schemeClr val="tx1"/>
              </a:solidFill>
            </a:endParaRPr>
          </a:p>
          <a:p>
            <a:pPr lvl="1"/>
            <a:endParaRPr lang="en-US"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703754"/>
          </a:xfrm>
        </p:spPr>
        <p:txBody>
          <a:bodyPr>
            <a:normAutofit/>
          </a:bodyPr>
          <a:lstStyle/>
          <a:p>
            <a:pPr algn="ctr"/>
            <a:r>
              <a:rPr lang="en-US" sz="2900" b="1" dirty="0" smtClean="0">
                <a:solidFill>
                  <a:srgbClr val="006600"/>
                </a:solidFill>
                <a:latin typeface="Arial Black" pitchFamily="34" charset="0"/>
                <a:cs typeface="Times New Roman" pitchFamily="18" charset="0"/>
              </a:rPr>
              <a:t>What does “Going to the Dark Side” Mean?</a:t>
            </a:r>
            <a:endParaRPr lang="en-US" sz="2900" b="1" dirty="0">
              <a:solidFill>
                <a:srgbClr val="006600"/>
              </a:solidFill>
              <a:latin typeface="Arial Black" pitchFamily="34" charset="0"/>
              <a:cs typeface="Times New Roman" pitchFamily="18" charset="0"/>
            </a:endParaRPr>
          </a:p>
        </p:txBody>
      </p:sp>
      <p:sp>
        <p:nvSpPr>
          <p:cNvPr id="3" name="Content Placeholder 2"/>
          <p:cNvSpPr>
            <a:spLocks noGrp="1"/>
          </p:cNvSpPr>
          <p:nvPr>
            <p:ph idx="1"/>
          </p:nvPr>
        </p:nvSpPr>
        <p:spPr>
          <a:xfrm>
            <a:off x="381000" y="1600200"/>
            <a:ext cx="8305800" cy="5133150"/>
          </a:xfrm>
        </p:spPr>
        <p:txBody>
          <a:bodyPr/>
          <a:lstStyle/>
          <a:p>
            <a:pPr>
              <a:spcAft>
                <a:spcPts val="600"/>
              </a:spcAft>
            </a:pPr>
            <a:r>
              <a:rPr lang="en-US" sz="2900" b="1" dirty="0" smtClean="0">
                <a:solidFill>
                  <a:schemeClr val="tx1"/>
                </a:solidFill>
                <a:latin typeface="Times New Roman" pitchFamily="18" charset="0"/>
                <a:cs typeface="Times New Roman" pitchFamily="18" charset="0"/>
              </a:rPr>
              <a:t>“Us” against “Them”</a:t>
            </a:r>
          </a:p>
          <a:p>
            <a:pPr lvl="1">
              <a:spcAft>
                <a:spcPts val="600"/>
              </a:spcAft>
            </a:pPr>
            <a:r>
              <a:rPr lang="en-US" sz="2200" b="1" dirty="0" smtClean="0">
                <a:solidFill>
                  <a:schemeClr val="tx1"/>
                </a:solidFill>
                <a:latin typeface="Times New Roman" pitchFamily="18" charset="0"/>
                <a:cs typeface="Times New Roman" pitchFamily="18" charset="0"/>
              </a:rPr>
              <a:t>“There is a tendency to divide the University into Us against Them.”</a:t>
            </a:r>
          </a:p>
          <a:p>
            <a:pPr>
              <a:spcAft>
                <a:spcPts val="600"/>
              </a:spcAft>
            </a:pPr>
            <a:r>
              <a:rPr lang="en-US" sz="2900" b="1" dirty="0" smtClean="0">
                <a:solidFill>
                  <a:schemeClr val="tx1"/>
                </a:solidFill>
                <a:latin typeface="Times New Roman" pitchFamily="18" charset="0"/>
                <a:cs typeface="Times New Roman" pitchFamily="18" charset="0"/>
              </a:rPr>
              <a:t>Administrators forgot where they came from</a:t>
            </a:r>
          </a:p>
          <a:p>
            <a:pPr lvl="1">
              <a:spcAft>
                <a:spcPts val="600"/>
              </a:spcAft>
            </a:pPr>
            <a:r>
              <a:rPr lang="en-US" sz="2200" b="1" dirty="0" smtClean="0">
                <a:solidFill>
                  <a:schemeClr val="tx1"/>
                </a:solidFill>
                <a:latin typeface="Times New Roman" pitchFamily="18" charset="0"/>
                <a:cs typeface="Times New Roman" pitchFamily="18" charset="0"/>
              </a:rPr>
              <a:t>“Administrative work is non-intellectual” and “anti-intellectual”</a:t>
            </a:r>
          </a:p>
          <a:p>
            <a:pPr lvl="1">
              <a:spcAft>
                <a:spcPts val="600"/>
              </a:spcAft>
            </a:pPr>
            <a:r>
              <a:rPr lang="en-US" sz="2200" b="1" dirty="0" smtClean="0">
                <a:solidFill>
                  <a:schemeClr val="tx1"/>
                </a:solidFill>
                <a:latin typeface="Times New Roman" pitchFamily="18" charset="0"/>
                <a:cs typeface="Times New Roman" pitchFamily="18" charset="0"/>
              </a:rPr>
              <a:t>“There are people who feel that once you go beyond chair, you are not a faculty anymore… and that you are a traitor to your discipline.”</a:t>
            </a:r>
          </a:p>
          <a:p>
            <a:pPr marL="0" indent="0">
              <a:buNone/>
            </a:pPr>
            <a:endParaRPr lang="en-US" sz="1900" b="1" dirty="0" smtClean="0">
              <a:solidFill>
                <a:schemeClr val="tx1"/>
              </a:solidFill>
              <a:latin typeface="Times New Roman" pitchFamily="18" charset="0"/>
              <a:cs typeface="Times New Roman" pitchFamily="18" charset="0"/>
            </a:endParaRPr>
          </a:p>
          <a:p>
            <a:pPr lvl="1">
              <a:buNone/>
            </a:pPr>
            <a:endParaRPr lang="en-US" sz="1800" b="1" dirty="0" smtClean="0">
              <a:solidFill>
                <a:schemeClr val="tx1"/>
              </a:solidFill>
            </a:endParaRPr>
          </a:p>
          <a:p>
            <a:pPr lvl="1"/>
            <a:endParaRPr lang="en-US" b="1"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57</a:t>
            </a:fld>
            <a:endParaRPr lang="en-US" dirty="0"/>
          </a:p>
        </p:txBody>
      </p:sp>
    </p:spTree>
    <p:extLst>
      <p:ext uri="{BB962C8B-B14F-4D97-AF65-F5344CB8AC3E}">
        <p14:creationId xmlns:p14="http://schemas.microsoft.com/office/powerpoint/2010/main" val="3131308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34400" cy="1510631"/>
          </a:xfrm>
        </p:spPr>
        <p:txBody>
          <a:bodyPr>
            <a:normAutofit/>
          </a:bodyPr>
          <a:lstStyle/>
          <a:p>
            <a:pPr algn="ctr"/>
            <a:r>
              <a:rPr lang="en-US" sz="3000" b="1" dirty="0" smtClean="0">
                <a:solidFill>
                  <a:srgbClr val="006600"/>
                </a:solidFill>
                <a:latin typeface="Arial Black" pitchFamily="34" charset="0"/>
                <a:cs typeface="Times New Roman" pitchFamily="18" charset="0"/>
              </a:rPr>
              <a:t>What does “Going to the Dark Side” Mean? Cont.</a:t>
            </a:r>
            <a:endParaRPr lang="en-US" sz="3000" b="1" dirty="0">
              <a:solidFill>
                <a:srgbClr val="006600"/>
              </a:solidFill>
              <a:latin typeface="Arial Black" pitchFamily="34" charset="0"/>
              <a:cs typeface="Times New Roman" pitchFamily="18" charset="0"/>
            </a:endParaRPr>
          </a:p>
        </p:txBody>
      </p:sp>
      <p:sp>
        <p:nvSpPr>
          <p:cNvPr id="3" name="Content Placeholder 2"/>
          <p:cNvSpPr>
            <a:spLocks noGrp="1"/>
          </p:cNvSpPr>
          <p:nvPr>
            <p:ph idx="1"/>
          </p:nvPr>
        </p:nvSpPr>
        <p:spPr>
          <a:xfrm>
            <a:off x="228600" y="1905000"/>
            <a:ext cx="7573191" cy="5421104"/>
          </a:xfrm>
        </p:spPr>
        <p:txBody>
          <a:bodyPr/>
          <a:lstStyle/>
          <a:p>
            <a:r>
              <a:rPr lang="en-US" b="1" dirty="0" smtClean="0">
                <a:solidFill>
                  <a:schemeClr val="tx1"/>
                </a:solidFill>
                <a:latin typeface="Times New Roman" pitchFamily="18" charset="0"/>
                <a:cs typeface="Times New Roman" pitchFamily="18" charset="0"/>
              </a:rPr>
              <a:t>Administrators impede rather than support faculty     </a:t>
            </a:r>
          </a:p>
          <a:p>
            <a:pPr lvl="1"/>
            <a:r>
              <a:rPr lang="en-US" b="1" dirty="0" smtClean="0">
                <a:solidFill>
                  <a:schemeClr val="tx1"/>
                </a:solidFill>
                <a:latin typeface="Times New Roman" pitchFamily="18" charset="0"/>
                <a:cs typeface="Times New Roman" pitchFamily="18" charset="0"/>
              </a:rPr>
              <a:t>“You are a gatekeeper rather than a facilitator.”</a:t>
            </a:r>
          </a:p>
          <a:p>
            <a:pPr lvl="1"/>
            <a:r>
              <a:rPr lang="en-US" b="1" dirty="0" smtClean="0">
                <a:solidFill>
                  <a:schemeClr val="tx1"/>
                </a:solidFill>
                <a:latin typeface="Times New Roman" pitchFamily="18" charset="0"/>
                <a:cs typeface="Times New Roman" pitchFamily="18" charset="0"/>
              </a:rPr>
              <a:t>“We are all Darth Vadar … and make 				decisions without faculty input.”</a:t>
            </a:r>
          </a:p>
          <a:p>
            <a:pPr lvl="1">
              <a:buNone/>
            </a:pPr>
            <a:endParaRPr lang="en-US" b="1" dirty="0" smtClean="0">
              <a:solidFill>
                <a:schemeClr val="tx1"/>
              </a:solidFill>
            </a:endParaRPr>
          </a:p>
          <a:p>
            <a:pPr lvl="1"/>
            <a:endParaRPr lang="en-US" b="1" dirty="0" smtClean="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58</a:t>
            </a:fld>
            <a:endParaRPr lang="en-US" dirty="0"/>
          </a:p>
        </p:txBody>
      </p:sp>
      <p:pic>
        <p:nvPicPr>
          <p:cNvPr id="5" name="Picture 2" descr="C:\Users\fodexsec.ROHAN\Desktop\VW-Darth-Va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886200"/>
            <a:ext cx="2514600" cy="232600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08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7979"/>
            <a:ext cx="8001000" cy="4546746"/>
          </a:xfrm>
        </p:spPr>
        <p:txBody>
          <a:bodyPr/>
          <a:lstStyle/>
          <a:p>
            <a:pPr marL="0" lvl="0" indent="0">
              <a:buNone/>
            </a:pPr>
            <a:r>
              <a:rPr lang="en-US" sz="2400" b="1" dirty="0" smtClean="0">
                <a:solidFill>
                  <a:schemeClr val="tx1"/>
                </a:solidFill>
                <a:latin typeface="Times New Roman" pitchFamily="18" charset="0"/>
                <a:cs typeface="Times New Roman" pitchFamily="18" charset="0"/>
              </a:rPr>
              <a:t>What would you say to counter the image of going into administration as “going to the Dark Side?”</a:t>
            </a:r>
          </a:p>
          <a:p>
            <a:pPr lvl="0">
              <a:buNone/>
            </a:pPr>
            <a:endParaRPr lang="en-US" sz="1000" b="1" dirty="0" smtClean="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“Just say NO. This is not the ‘dark side.’”</a:t>
            </a:r>
          </a:p>
          <a:p>
            <a:r>
              <a:rPr lang="en-US" sz="2400" b="1" dirty="0" smtClean="0">
                <a:solidFill>
                  <a:schemeClr val="tx1"/>
                </a:solidFill>
                <a:latin typeface="Times New Roman" pitchFamily="18" charset="0"/>
                <a:cs typeface="Times New Roman" pitchFamily="18" charset="0"/>
              </a:rPr>
              <a:t>“It’s the ability to do good on a larger scale.”</a:t>
            </a:r>
          </a:p>
          <a:p>
            <a:r>
              <a:rPr lang="en-US" sz="2400" b="1" dirty="0" smtClean="0">
                <a:solidFill>
                  <a:schemeClr val="tx1"/>
                </a:solidFill>
                <a:latin typeface="Times New Roman" pitchFamily="18" charset="0"/>
                <a:cs typeface="Times New Roman" pitchFamily="18" charset="0"/>
              </a:rPr>
              <a:t>“Enables you to help people” and “to nurture talent”</a:t>
            </a:r>
          </a:p>
          <a:p>
            <a:r>
              <a:rPr lang="en-US" sz="2400" b="1" dirty="0" smtClean="0">
                <a:solidFill>
                  <a:schemeClr val="tx1"/>
                </a:solidFill>
                <a:latin typeface="Times New Roman" pitchFamily="18" charset="0"/>
                <a:cs typeface="Times New Roman" pitchFamily="18" charset="0"/>
              </a:rPr>
              <a:t>“Enables you to solve problems that affect you and your colleagues”</a:t>
            </a:r>
          </a:p>
          <a:p>
            <a:r>
              <a:rPr lang="en-US" sz="2400" b="1" dirty="0" smtClean="0">
                <a:solidFill>
                  <a:schemeClr val="tx1"/>
                </a:solidFill>
                <a:latin typeface="Times New Roman" pitchFamily="18" charset="0"/>
                <a:cs typeface="Times New Roman" pitchFamily="18" charset="0"/>
              </a:rPr>
              <a:t>“It’s service.”</a:t>
            </a:r>
          </a:p>
          <a:p>
            <a:r>
              <a:rPr lang="en-US" sz="2400" b="1" dirty="0" smtClean="0">
                <a:solidFill>
                  <a:schemeClr val="tx1"/>
                </a:solidFill>
                <a:latin typeface="Times New Roman" pitchFamily="18" charset="0"/>
                <a:cs typeface="Times New Roman" pitchFamily="18" charset="0"/>
              </a:rPr>
              <a:t>“It’s a collaboration between faculty and administrators.”</a:t>
            </a:r>
          </a:p>
          <a:p>
            <a:r>
              <a:rPr lang="en-US" sz="2400" b="1" dirty="0" smtClean="0">
                <a:solidFill>
                  <a:schemeClr val="tx1"/>
                </a:solidFill>
                <a:latin typeface="Times New Roman" pitchFamily="18" charset="0"/>
                <a:cs typeface="Times New Roman" pitchFamily="18" charset="0"/>
              </a:rPr>
              <a:t>“You get to do things you cannot do as faculty.”</a:t>
            </a:r>
          </a:p>
          <a:p>
            <a:pPr lvl="0">
              <a:buNone/>
            </a:pPr>
            <a:r>
              <a:rPr lang="en-US" b="1" dirty="0" smtClean="0">
                <a:solidFill>
                  <a:srgbClr val="18453B"/>
                </a:solidFill>
                <a:latin typeface="Gotham-Bold"/>
                <a:cs typeface="Gotham-Bold"/>
              </a:rPr>
              <a:t/>
            </a:r>
            <a:br>
              <a:rPr lang="en-US" b="1" dirty="0" smtClean="0">
                <a:solidFill>
                  <a:srgbClr val="18453B"/>
                </a:solidFill>
                <a:latin typeface="Gotham-Bold"/>
                <a:cs typeface="Gotham-Bold"/>
              </a:rPr>
            </a:br>
            <a:endParaRPr lang="en-US" sz="3200" dirty="0" smtClean="0">
              <a:solidFill>
                <a:srgbClr val="18453B"/>
              </a:solidFill>
              <a:latin typeface="Gotham-Bold"/>
              <a:cs typeface="Gotham-Bold"/>
            </a:endParaRPr>
          </a:p>
          <a:p>
            <a:endParaRPr lang="en-US" b="1"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59</a:t>
            </a:fld>
            <a:endParaRPr lang="en-US" dirty="0"/>
          </a:p>
        </p:txBody>
      </p:sp>
      <p:sp>
        <p:nvSpPr>
          <p:cNvPr id="5" name="Title 4"/>
          <p:cNvSpPr>
            <a:spLocks noGrp="1"/>
          </p:cNvSpPr>
          <p:nvPr>
            <p:ph type="title"/>
          </p:nvPr>
        </p:nvSpPr>
        <p:spPr>
          <a:xfrm>
            <a:off x="457200" y="609600"/>
            <a:ext cx="8229600" cy="887175"/>
          </a:xfrm>
        </p:spPr>
        <p:txBody>
          <a:bodyPr>
            <a:normAutofit/>
          </a:bodyPr>
          <a:lstStyle/>
          <a:p>
            <a:pPr algn="ctr"/>
            <a:r>
              <a:rPr lang="en-US" sz="2800" b="1" dirty="0" smtClean="0">
                <a:solidFill>
                  <a:srgbClr val="216523"/>
                </a:solidFill>
                <a:latin typeface="Arial Black" pitchFamily="34" charset="0"/>
                <a:cs typeface="Times New Roman" pitchFamily="18" charset="0"/>
              </a:rPr>
              <a:t>The Case for Academic Administration</a:t>
            </a:r>
            <a:endParaRPr lang="en-US" sz="2800" b="1" dirty="0">
              <a:solidFill>
                <a:srgbClr val="216523"/>
              </a:solidFill>
              <a:latin typeface="Arial Black" pitchFamily="34" charset="0"/>
              <a:cs typeface="Times New Roman" pitchFamily="18" charset="0"/>
            </a:endParaRPr>
          </a:p>
        </p:txBody>
      </p:sp>
      <p:sp>
        <p:nvSpPr>
          <p:cNvPr id="6" name="Title 1"/>
          <p:cNvSpPr txBox="1">
            <a:spLocks/>
          </p:cNvSpPr>
          <p:nvPr/>
        </p:nvSpPr>
        <p:spPr>
          <a:xfrm>
            <a:off x="609600" y="1401006"/>
            <a:ext cx="8229600" cy="480233"/>
          </a:xfrm>
          <a:prstGeom prst="rect">
            <a:avLst/>
          </a:prstGeom>
        </p:spPr>
        <p:txBody>
          <a:bodyPr vert="horz" lIns="91440" tIns="45720" rIns="91440" bIns="45720" rtlCol="0" anchor="ctr">
            <a:normAutofit fontScale="82500" lnSpcReduction="20000"/>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18453B"/>
              </a:solidFill>
              <a:effectLst/>
              <a:uLnTx/>
              <a:uFillTx/>
              <a:latin typeface="Gotham-Bold"/>
              <a:ea typeface="ＭＳ Ｐゴシック" charset="-128"/>
              <a:cs typeface="Gotham-Bold"/>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3784" y="240323"/>
            <a:ext cx="8940801" cy="1752600"/>
          </a:xfrm>
        </p:spPr>
        <p:txBody>
          <a:bodyPr>
            <a:normAutofit/>
          </a:bodyPr>
          <a:lstStyle/>
          <a:p>
            <a:pPr algn="ctr"/>
            <a:r>
              <a:rPr lang="en-US" sz="3000" b="1" dirty="0" smtClean="0">
                <a:solidFill>
                  <a:srgbClr val="006600"/>
                </a:solidFill>
                <a:latin typeface="Arial Black" pitchFamily="34" charset="0"/>
              </a:rPr>
              <a:t>The National Picture: Mid-Career Faculty – Associate Professors </a:t>
            </a:r>
            <a:r>
              <a:rPr lang="en-US" sz="2200" b="1" dirty="0" smtClean="0">
                <a:solidFill>
                  <a:srgbClr val="006600"/>
                </a:solidFill>
                <a:latin typeface="Arial Black" pitchFamily="34" charset="0"/>
              </a:rPr>
              <a:t>(Post Tenure)</a:t>
            </a:r>
          </a:p>
        </p:txBody>
      </p:sp>
      <p:sp>
        <p:nvSpPr>
          <p:cNvPr id="6147" name="Rectangle 3"/>
          <p:cNvSpPr>
            <a:spLocks noGrp="1" noChangeArrowheads="1"/>
          </p:cNvSpPr>
          <p:nvPr>
            <p:ph type="body" idx="1"/>
          </p:nvPr>
        </p:nvSpPr>
        <p:spPr>
          <a:xfrm>
            <a:off x="381000" y="1295400"/>
            <a:ext cx="6858000" cy="4657969"/>
          </a:xfrm>
          <a:noFill/>
        </p:spPr>
        <p:txBody>
          <a:bodyPr/>
          <a:lstStyle/>
          <a:p>
            <a:pPr>
              <a:lnSpc>
                <a:spcPct val="80000"/>
              </a:lnSpc>
            </a:pPr>
            <a:endParaRPr lang="en-US" sz="2000" dirty="0" smtClean="0">
              <a:effectLst/>
            </a:endParaRPr>
          </a:p>
          <a:p>
            <a:pPr>
              <a:lnSpc>
                <a:spcPct val="80000"/>
              </a:lnSpc>
            </a:pPr>
            <a:r>
              <a:rPr lang="en-US" sz="2200" b="1" dirty="0" smtClean="0">
                <a:solidFill>
                  <a:schemeClr val="tx1"/>
                </a:solidFill>
                <a:effectLst/>
                <a:latin typeface="Times New Roman" pitchFamily="18" charset="0"/>
                <a:cs typeface="Times New Roman" pitchFamily="18" charset="0"/>
              </a:rPr>
              <a:t>Mid-career faculty are a </a:t>
            </a:r>
            <a:r>
              <a:rPr lang="en-US" sz="2200" b="1" u="sng" dirty="0" smtClean="0">
                <a:solidFill>
                  <a:schemeClr val="tx1"/>
                </a:solidFill>
                <a:effectLst/>
                <a:latin typeface="Times New Roman" pitchFamily="18" charset="0"/>
                <a:cs typeface="Times New Roman" pitchFamily="18" charset="0"/>
              </a:rPr>
              <a:t>large and important </a:t>
            </a:r>
            <a:r>
              <a:rPr lang="en-US" sz="2200" b="1" dirty="0" smtClean="0">
                <a:solidFill>
                  <a:schemeClr val="tx1"/>
                </a:solidFill>
                <a:effectLst/>
                <a:latin typeface="Times New Roman" pitchFamily="18" charset="0"/>
                <a:cs typeface="Times New Roman" pitchFamily="18" charset="0"/>
              </a:rPr>
              <a:t>component of the academic workforce.</a:t>
            </a:r>
          </a:p>
          <a:p>
            <a:pPr>
              <a:lnSpc>
                <a:spcPct val="80000"/>
              </a:lnSpc>
            </a:pPr>
            <a:endParaRPr lang="en-US" sz="1800" b="1" dirty="0" smtClean="0">
              <a:solidFill>
                <a:schemeClr val="tx1"/>
              </a:solidFill>
              <a:effectLst/>
              <a:latin typeface="Times New Roman" pitchFamily="18" charset="0"/>
              <a:cs typeface="Times New Roman" pitchFamily="18" charset="0"/>
            </a:endParaRPr>
          </a:p>
          <a:p>
            <a:pPr>
              <a:lnSpc>
                <a:spcPct val="80000"/>
              </a:lnSpc>
            </a:pPr>
            <a:r>
              <a:rPr lang="en-US" sz="2200" b="1" dirty="0" smtClean="0">
                <a:solidFill>
                  <a:schemeClr val="tx1"/>
                </a:solidFill>
                <a:effectLst/>
                <a:latin typeface="Times New Roman" pitchFamily="18" charset="0"/>
                <a:cs typeface="Times New Roman" pitchFamily="18" charset="0"/>
              </a:rPr>
              <a:t>Mid-life and mid-career are </a:t>
            </a:r>
            <a:r>
              <a:rPr lang="en-US" sz="2200" b="1" u="sng" dirty="0" smtClean="0">
                <a:solidFill>
                  <a:schemeClr val="tx1"/>
                </a:solidFill>
                <a:effectLst/>
                <a:latin typeface="Times New Roman" pitchFamily="18" charset="0"/>
                <a:cs typeface="Times New Roman" pitchFamily="18" charset="0"/>
              </a:rPr>
              <a:t>transition periods </a:t>
            </a:r>
            <a:r>
              <a:rPr lang="en-US" sz="2200" b="1" dirty="0" smtClean="0">
                <a:solidFill>
                  <a:schemeClr val="tx1"/>
                </a:solidFill>
                <a:effectLst/>
                <a:latin typeface="Times New Roman" pitchFamily="18" charset="0"/>
                <a:cs typeface="Times New Roman" pitchFamily="18" charset="0"/>
              </a:rPr>
              <a:t>with distinctive challenges leading to </a:t>
            </a:r>
            <a:r>
              <a:rPr lang="en-US" sz="2200" b="1" u="sng" dirty="0" smtClean="0">
                <a:solidFill>
                  <a:schemeClr val="tx1"/>
                </a:solidFill>
                <a:effectLst/>
                <a:latin typeface="Times New Roman" pitchFamily="18" charset="0"/>
                <a:cs typeface="Times New Roman" pitchFamily="18" charset="0"/>
              </a:rPr>
              <a:t>reflection and reassessment.</a:t>
            </a:r>
          </a:p>
          <a:p>
            <a:pPr lvl="1">
              <a:lnSpc>
                <a:spcPct val="80000"/>
              </a:lnSpc>
            </a:pPr>
            <a:endParaRPr lang="en-US" sz="1800" b="1" dirty="0" smtClean="0">
              <a:solidFill>
                <a:schemeClr val="tx1"/>
              </a:solidFill>
              <a:effectLst/>
              <a:latin typeface="Times New Roman" pitchFamily="18" charset="0"/>
              <a:cs typeface="Times New Roman" pitchFamily="18" charset="0"/>
            </a:endParaRPr>
          </a:p>
          <a:p>
            <a:pPr>
              <a:lnSpc>
                <a:spcPct val="80000"/>
              </a:lnSpc>
            </a:pPr>
            <a:r>
              <a:rPr lang="en-US" sz="2200" b="1" dirty="0" smtClean="0">
                <a:solidFill>
                  <a:schemeClr val="tx1"/>
                </a:solidFill>
                <a:effectLst/>
                <a:latin typeface="Times New Roman" pitchFamily="18" charset="0"/>
                <a:cs typeface="Times New Roman" pitchFamily="18" charset="0"/>
              </a:rPr>
              <a:t> Academic life has a very </a:t>
            </a:r>
            <a:r>
              <a:rPr lang="en-US" sz="2200" b="1" u="sng" dirty="0" smtClean="0">
                <a:solidFill>
                  <a:schemeClr val="tx1"/>
                </a:solidFill>
                <a:effectLst/>
                <a:latin typeface="Times New Roman" pitchFamily="18" charset="0"/>
                <a:cs typeface="Times New Roman" pitchFamily="18" charset="0"/>
              </a:rPr>
              <a:t>short career ladder</a:t>
            </a:r>
            <a:r>
              <a:rPr lang="en-US" sz="2200" b="1" dirty="0" smtClean="0">
                <a:solidFill>
                  <a:schemeClr val="tx1"/>
                </a:solidFill>
                <a:effectLst/>
                <a:latin typeface="Times New Roman" pitchFamily="18" charset="0"/>
                <a:cs typeface="Times New Roman" pitchFamily="18" charset="0"/>
              </a:rPr>
              <a:t>.</a:t>
            </a:r>
          </a:p>
          <a:p>
            <a:pPr lvl="1">
              <a:lnSpc>
                <a:spcPct val="80000"/>
              </a:lnSpc>
            </a:pPr>
            <a:r>
              <a:rPr lang="en-US" sz="2200" b="1" u="sng" dirty="0" smtClean="0">
                <a:solidFill>
                  <a:schemeClr val="tx1"/>
                </a:solidFill>
                <a:effectLst/>
                <a:latin typeface="Times New Roman" pitchFamily="18" charset="0"/>
                <a:cs typeface="Times New Roman" pitchFamily="18" charset="0"/>
              </a:rPr>
              <a:t>Extrinsic motivators (tenure, promotion) decrease </a:t>
            </a:r>
            <a:r>
              <a:rPr lang="en-US" sz="2200" b="1" dirty="0" smtClean="0">
                <a:solidFill>
                  <a:schemeClr val="tx1"/>
                </a:solidFill>
                <a:effectLst/>
                <a:latin typeface="Times New Roman" pitchFamily="18" charset="0"/>
                <a:cs typeface="Times New Roman" pitchFamily="18" charset="0"/>
              </a:rPr>
              <a:t>at mid-career.</a:t>
            </a:r>
          </a:p>
          <a:p>
            <a:pPr lvl="1">
              <a:lnSpc>
                <a:spcPct val="80000"/>
              </a:lnSpc>
            </a:pPr>
            <a:r>
              <a:rPr lang="en-US" sz="2200" b="1" dirty="0" smtClean="0">
                <a:solidFill>
                  <a:schemeClr val="tx1"/>
                </a:solidFill>
                <a:effectLst/>
                <a:latin typeface="Times New Roman" pitchFamily="18" charset="0"/>
                <a:cs typeface="Times New Roman" pitchFamily="18" charset="0"/>
              </a:rPr>
              <a:t>Mid-career faculty </a:t>
            </a:r>
            <a:r>
              <a:rPr lang="en-US" sz="2200" b="1" u="sng" dirty="0" smtClean="0">
                <a:solidFill>
                  <a:schemeClr val="tx1"/>
                </a:solidFill>
                <a:effectLst/>
                <a:latin typeface="Times New Roman" pitchFamily="18" charset="0"/>
                <a:cs typeface="Times New Roman" pitchFamily="18" charset="0"/>
              </a:rPr>
              <a:t>often reach a plateau </a:t>
            </a:r>
            <a:r>
              <a:rPr lang="en-US" sz="2200" b="1" dirty="0" smtClean="0">
                <a:solidFill>
                  <a:schemeClr val="tx1"/>
                </a:solidFill>
                <a:effectLst/>
                <a:latin typeface="Times New Roman" pitchFamily="18" charset="0"/>
                <a:cs typeface="Times New Roman" pitchFamily="18" charset="0"/>
              </a:rPr>
              <a:t>when opportunities for growth and advancement decline. </a:t>
            </a:r>
          </a:p>
          <a:p>
            <a:pPr>
              <a:lnSpc>
                <a:spcPct val="80000"/>
              </a:lnSpc>
              <a:buFont typeface="Monotype Sorts" pitchFamily="2" charset="2"/>
              <a:buNone/>
            </a:pPr>
            <a:endParaRPr lang="en-US" sz="1800" b="1" dirty="0" smtClean="0">
              <a:solidFill>
                <a:schemeClr val="tx1"/>
              </a:solidFill>
              <a:effectLst/>
              <a:latin typeface="Times New Roman" pitchFamily="18" charset="0"/>
              <a:cs typeface="Times New Roman" pitchFamily="18" charset="0"/>
            </a:endParaRPr>
          </a:p>
          <a:p>
            <a:pPr>
              <a:lnSpc>
                <a:spcPct val="80000"/>
              </a:lnSpc>
            </a:pPr>
            <a:r>
              <a:rPr lang="en-US" sz="2200" b="1" u="sng" dirty="0" smtClean="0">
                <a:solidFill>
                  <a:schemeClr val="tx1"/>
                </a:solidFill>
                <a:effectLst/>
                <a:latin typeface="Times New Roman" pitchFamily="18" charset="0"/>
                <a:cs typeface="Times New Roman" pitchFamily="18" charset="0"/>
              </a:rPr>
              <a:t>Continuous learning </a:t>
            </a:r>
            <a:r>
              <a:rPr lang="en-US" sz="2200" b="1" dirty="0" smtClean="0">
                <a:solidFill>
                  <a:schemeClr val="tx1"/>
                </a:solidFill>
                <a:effectLst/>
                <a:latin typeface="Times New Roman" pitchFamily="18" charset="0"/>
                <a:cs typeface="Times New Roman" pitchFamily="18" charset="0"/>
              </a:rPr>
              <a:t>helps prevent professional obsolescence.</a:t>
            </a: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6</a:t>
            </a:fld>
            <a:endParaRPr lang="en-US" dirty="0"/>
          </a:p>
        </p:txBody>
      </p:sp>
      <p:sp>
        <p:nvSpPr>
          <p:cNvPr id="5" name="Line 43"/>
          <p:cNvSpPr>
            <a:spLocks noChangeShapeType="1"/>
          </p:cNvSpPr>
          <p:nvPr/>
        </p:nvSpPr>
        <p:spPr bwMode="auto">
          <a:xfrm rot="60000" flipV="1">
            <a:off x="6482331" y="3362009"/>
            <a:ext cx="1060723" cy="620187"/>
          </a:xfrm>
          <a:prstGeom prst="line">
            <a:avLst/>
          </a:prstGeom>
          <a:noFill/>
          <a:ln w="28575">
            <a:solidFill>
              <a:schemeClr val="tx1"/>
            </a:solidFill>
            <a:round/>
            <a:headEnd/>
            <a:tailEnd/>
          </a:ln>
        </p:spPr>
        <p:txBody>
          <a:bodyPr wrap="none" anchor="ctr"/>
          <a:lstStyle/>
          <a:p>
            <a:endParaRPr lang="en-US" dirty="0"/>
          </a:p>
        </p:txBody>
      </p:sp>
      <p:sp>
        <p:nvSpPr>
          <p:cNvPr id="6" name="Rectangle 5"/>
          <p:cNvSpPr/>
          <p:nvPr/>
        </p:nvSpPr>
        <p:spPr>
          <a:xfrm rot="-1740000">
            <a:off x="6462116" y="3414984"/>
            <a:ext cx="1047082" cy="261610"/>
          </a:xfrm>
          <a:prstGeom prst="rect">
            <a:avLst/>
          </a:prstGeom>
        </p:spPr>
        <p:txBody>
          <a:bodyPr wrap="square">
            <a:spAutoFit/>
          </a:bodyPr>
          <a:lstStyle/>
          <a:p>
            <a:r>
              <a:rPr lang="en-US" sz="1100" dirty="0" smtClean="0">
                <a:solidFill>
                  <a:srgbClr val="FF0066"/>
                </a:solidFill>
              </a:rPr>
              <a:t>Advancement</a:t>
            </a:r>
            <a:endParaRPr lang="en-US" sz="1100" dirty="0">
              <a:solidFill>
                <a:srgbClr val="FF0066"/>
              </a:solidFill>
            </a:endParaRPr>
          </a:p>
        </p:txBody>
      </p:sp>
      <p:sp>
        <p:nvSpPr>
          <p:cNvPr id="7" name="Line 12"/>
          <p:cNvSpPr>
            <a:spLocks noChangeShapeType="1"/>
          </p:cNvSpPr>
          <p:nvPr/>
        </p:nvSpPr>
        <p:spPr bwMode="auto">
          <a:xfrm flipV="1">
            <a:off x="7543800" y="2667000"/>
            <a:ext cx="990600" cy="685800"/>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8" name="Line 12"/>
          <p:cNvSpPr>
            <a:spLocks noChangeShapeType="1"/>
          </p:cNvSpPr>
          <p:nvPr/>
        </p:nvSpPr>
        <p:spPr bwMode="auto">
          <a:xfrm rot="3780000" flipV="1">
            <a:off x="7542833" y="3345921"/>
            <a:ext cx="1068736" cy="652750"/>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9" name="Line 45"/>
          <p:cNvSpPr>
            <a:spLocks noChangeShapeType="1"/>
          </p:cNvSpPr>
          <p:nvPr/>
        </p:nvSpPr>
        <p:spPr bwMode="auto">
          <a:xfrm>
            <a:off x="7543800" y="3352800"/>
            <a:ext cx="1447800" cy="0"/>
          </a:xfrm>
          <a:prstGeom prst="line">
            <a:avLst/>
          </a:prstGeom>
          <a:noFill/>
          <a:ln w="28575">
            <a:solidFill>
              <a:schemeClr val="tx1"/>
            </a:solidFill>
            <a:prstDash val="dash"/>
            <a:round/>
            <a:headEnd/>
            <a:tailEnd/>
          </a:ln>
        </p:spPr>
        <p:txBody>
          <a:bodyPr wrap="none" anchor="ctr"/>
          <a:lstStyle/>
          <a:p>
            <a:endParaRPr lang="en-US" dirty="0"/>
          </a:p>
        </p:txBody>
      </p:sp>
      <p:sp>
        <p:nvSpPr>
          <p:cNvPr id="10" name="Rectangle 9"/>
          <p:cNvSpPr/>
          <p:nvPr/>
        </p:nvSpPr>
        <p:spPr>
          <a:xfrm rot="-2040000">
            <a:off x="7613620" y="2766322"/>
            <a:ext cx="777174" cy="261610"/>
          </a:xfrm>
          <a:prstGeom prst="rect">
            <a:avLst/>
          </a:prstGeom>
        </p:spPr>
        <p:txBody>
          <a:bodyPr wrap="square">
            <a:spAutoFit/>
          </a:bodyPr>
          <a:lstStyle/>
          <a:p>
            <a:r>
              <a:rPr lang="en-US" sz="1100" dirty="0" smtClean="0">
                <a:solidFill>
                  <a:srgbClr val="FF0066"/>
                </a:solidFill>
              </a:rPr>
              <a:t>Growth?</a:t>
            </a:r>
            <a:endParaRPr lang="en-US" sz="1100" dirty="0">
              <a:solidFill>
                <a:srgbClr val="FF0066"/>
              </a:solidFill>
            </a:endParaRPr>
          </a:p>
        </p:txBody>
      </p:sp>
      <p:sp>
        <p:nvSpPr>
          <p:cNvPr id="11" name="Rectangle 10"/>
          <p:cNvSpPr/>
          <p:nvPr/>
        </p:nvSpPr>
        <p:spPr>
          <a:xfrm>
            <a:off x="7924800" y="3352800"/>
            <a:ext cx="1071127" cy="261610"/>
          </a:xfrm>
          <a:prstGeom prst="rect">
            <a:avLst/>
          </a:prstGeom>
        </p:spPr>
        <p:txBody>
          <a:bodyPr wrap="square">
            <a:spAutoFit/>
          </a:bodyPr>
          <a:lstStyle/>
          <a:p>
            <a:r>
              <a:rPr lang="en-US" sz="1100" dirty="0" smtClean="0">
                <a:solidFill>
                  <a:srgbClr val="FF0066"/>
                </a:solidFill>
              </a:rPr>
              <a:t>Maintenance?</a:t>
            </a:r>
            <a:endParaRPr lang="en-US" sz="1100" dirty="0">
              <a:solidFill>
                <a:srgbClr val="FF0066"/>
              </a:solidFill>
            </a:endParaRPr>
          </a:p>
        </p:txBody>
      </p:sp>
      <p:sp>
        <p:nvSpPr>
          <p:cNvPr id="12" name="Rectangle 11"/>
          <p:cNvSpPr/>
          <p:nvPr/>
        </p:nvSpPr>
        <p:spPr>
          <a:xfrm rot="1980000">
            <a:off x="7523903" y="3618018"/>
            <a:ext cx="985635" cy="261610"/>
          </a:xfrm>
          <a:prstGeom prst="rect">
            <a:avLst/>
          </a:prstGeom>
        </p:spPr>
        <p:txBody>
          <a:bodyPr wrap="square">
            <a:spAutoFit/>
          </a:bodyPr>
          <a:lstStyle/>
          <a:p>
            <a:r>
              <a:rPr lang="en-US" sz="1100" dirty="0" smtClean="0">
                <a:solidFill>
                  <a:srgbClr val="FF0066"/>
                </a:solidFill>
              </a:rPr>
              <a:t>Stagnation?</a:t>
            </a:r>
            <a:endParaRPr lang="en-US" sz="1100" dirty="0">
              <a:solidFill>
                <a:srgbClr val="FF006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animEffect transition="in" filter="fade">
                                      <p:cBhvr>
                                        <p:cTn id="7" dur="500"/>
                                        <p:tgtEl>
                                          <p:spTgt spid="614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5" end="5"/>
                                            </p:txEl>
                                          </p:spTgt>
                                        </p:tgtEl>
                                        <p:attrNameLst>
                                          <p:attrName>style.visibility</p:attrName>
                                        </p:attrNameLst>
                                      </p:cBhvr>
                                      <p:to>
                                        <p:strVal val="visible"/>
                                      </p:to>
                                    </p:set>
                                    <p:animEffect transition="in" filter="fade">
                                      <p:cBhvr>
                                        <p:cTn id="12" dur="500"/>
                                        <p:tgtEl>
                                          <p:spTgt spid="6147">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animEffect transition="in" filter="fade">
                                      <p:cBhvr>
                                        <p:cTn id="15" dur="500"/>
                                        <p:tgtEl>
                                          <p:spTgt spid="614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47">
                                            <p:txEl>
                                              <p:pRg st="7" end="7"/>
                                            </p:txEl>
                                          </p:spTgt>
                                        </p:tgtEl>
                                        <p:attrNameLst>
                                          <p:attrName>style.visibility</p:attrName>
                                        </p:attrNameLst>
                                      </p:cBhvr>
                                      <p:to>
                                        <p:strVal val="visible"/>
                                      </p:to>
                                    </p:set>
                                    <p:animEffect transition="in" filter="fade">
                                      <p:cBhvr>
                                        <p:cTn id="18" dur="500"/>
                                        <p:tgtEl>
                                          <p:spTgt spid="6147">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47">
                                            <p:txEl>
                                              <p:pRg st="9" end="9"/>
                                            </p:txEl>
                                          </p:spTgt>
                                        </p:tgtEl>
                                        <p:attrNameLst>
                                          <p:attrName>style.visibility</p:attrName>
                                        </p:attrNameLst>
                                      </p:cBhvr>
                                      <p:to>
                                        <p:strVal val="visible"/>
                                      </p:to>
                                    </p:set>
                                    <p:animEffect transition="in" filter="fade">
                                      <p:cBhvr>
                                        <p:cTn id="47"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8923"/>
            <a:ext cx="8610600" cy="883227"/>
          </a:xfrm>
        </p:spPr>
        <p:txBody>
          <a:bodyPr>
            <a:noAutofit/>
          </a:bodyPr>
          <a:lstStyle/>
          <a:p>
            <a:pPr algn="ctr"/>
            <a:r>
              <a:rPr lang="en-US" sz="2700" b="1" dirty="0" smtClean="0">
                <a:solidFill>
                  <a:srgbClr val="216523"/>
                </a:solidFill>
                <a:latin typeface="Arial Black" pitchFamily="34" charset="0"/>
                <a:cs typeface="Times New Roman" pitchFamily="18" charset="0"/>
              </a:rPr>
              <a:t>The Case for Academic Administration cont.</a:t>
            </a:r>
            <a:endParaRPr lang="en-US" sz="2700" b="1" dirty="0">
              <a:solidFill>
                <a:srgbClr val="216523"/>
              </a:solidFill>
              <a:latin typeface="Arial Black" pitchFamily="34" charset="0"/>
              <a:cs typeface="Times New Roman" pitchFamily="18" charset="0"/>
            </a:endParaRPr>
          </a:p>
        </p:txBody>
      </p:sp>
      <p:sp>
        <p:nvSpPr>
          <p:cNvPr id="3" name="Content Placeholder 2"/>
          <p:cNvSpPr>
            <a:spLocks noGrp="1"/>
          </p:cNvSpPr>
          <p:nvPr>
            <p:ph idx="1"/>
          </p:nvPr>
        </p:nvSpPr>
        <p:spPr>
          <a:xfrm>
            <a:off x="457200" y="1219200"/>
            <a:ext cx="8229600" cy="5180591"/>
          </a:xfrm>
        </p:spPr>
        <p:txBody>
          <a:bodyPr/>
          <a:lstStyle/>
          <a:p>
            <a:r>
              <a:rPr lang="en-US" sz="2400" b="1" dirty="0" smtClean="0">
                <a:solidFill>
                  <a:schemeClr val="tx1"/>
                </a:solidFill>
                <a:latin typeface="Times New Roman" pitchFamily="18" charset="0"/>
                <a:cs typeface="Times New Roman" pitchFamily="18" charset="0"/>
              </a:rPr>
              <a:t>“I just love all the different things I get to learn about”</a:t>
            </a:r>
          </a:p>
          <a:p>
            <a:r>
              <a:rPr lang="en-US" sz="2400" b="1" dirty="0" smtClean="0">
                <a:solidFill>
                  <a:schemeClr val="tx1"/>
                </a:solidFill>
                <a:latin typeface="Times New Roman" pitchFamily="18" charset="0"/>
                <a:cs typeface="Times New Roman" pitchFamily="18" charset="0"/>
              </a:rPr>
              <a:t>“If you love science, you get to work in so many different fields.”</a:t>
            </a:r>
          </a:p>
          <a:p>
            <a:r>
              <a:rPr lang="en-US" sz="2400" b="1" dirty="0" smtClean="0">
                <a:solidFill>
                  <a:schemeClr val="tx1"/>
                </a:solidFill>
                <a:latin typeface="Times New Roman" pitchFamily="18" charset="0"/>
                <a:cs typeface="Times New Roman" pitchFamily="18" charset="0"/>
              </a:rPr>
              <a:t>“It is the best job on campus.”</a:t>
            </a:r>
          </a:p>
          <a:p>
            <a:r>
              <a:rPr lang="en-US" sz="2400" b="1" dirty="0" smtClean="0">
                <a:solidFill>
                  <a:schemeClr val="tx1"/>
                </a:solidFill>
                <a:latin typeface="Times New Roman" pitchFamily="18" charset="0"/>
                <a:cs typeface="Times New Roman" pitchFamily="18" charset="0"/>
              </a:rPr>
              <a:t>“I just love it.”</a:t>
            </a:r>
          </a:p>
          <a:p>
            <a:r>
              <a:rPr lang="en-US" sz="2400" b="1" dirty="0" smtClean="0">
                <a:solidFill>
                  <a:schemeClr val="tx1"/>
                </a:solidFill>
                <a:latin typeface="Times New Roman" pitchFamily="18" charset="0"/>
                <a:cs typeface="Times New Roman" pitchFamily="18" charset="0"/>
              </a:rPr>
              <a:t>“If we look at students, we would want our students to be leaders.  Well then, wouldn’t you want them to be taught by leaders?”</a:t>
            </a:r>
          </a:p>
          <a:p>
            <a:r>
              <a:rPr lang="en-US" sz="2400" b="1" dirty="0" smtClean="0">
                <a:solidFill>
                  <a:schemeClr val="tx1"/>
                </a:solidFill>
                <a:latin typeface="Times New Roman" pitchFamily="18" charset="0"/>
                <a:cs typeface="Times New Roman" pitchFamily="18" charset="0"/>
              </a:rPr>
              <a:t>“Administrators are those who can create the best possible world for the academics.  There needs to be people who understand how the whole thing operates and that is not ‘Us’ against ‘Them’.  It is an enterprise for everybody.”</a:t>
            </a:r>
          </a:p>
          <a:p>
            <a:endParaRPr lang="en-US"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60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70534" cy="1219684"/>
          </a:xfrm>
        </p:spPr>
        <p:txBody>
          <a:bodyPr>
            <a:normAutofit/>
          </a:bodyPr>
          <a:lstStyle/>
          <a:p>
            <a:pPr algn="ctr"/>
            <a:r>
              <a:rPr lang="en-US" sz="2900" b="1" dirty="0" smtClean="0">
                <a:solidFill>
                  <a:srgbClr val="006600"/>
                </a:solidFill>
                <a:latin typeface="Arial Black" pitchFamily="34" charset="0"/>
                <a:cs typeface="Times New Roman" pitchFamily="18" charset="0"/>
              </a:rPr>
              <a:t>Implications for Professional Development</a:t>
            </a:r>
            <a:endParaRPr lang="en-US" sz="2900" b="1" dirty="0">
              <a:solidFill>
                <a:srgbClr val="006600"/>
              </a:solidFill>
              <a:latin typeface="Arial Black" pitchFamily="34" charset="0"/>
              <a:cs typeface="Times New Roman" pitchFamily="18" charset="0"/>
            </a:endParaRPr>
          </a:p>
        </p:txBody>
      </p:sp>
      <p:sp>
        <p:nvSpPr>
          <p:cNvPr id="3" name="Content Placeholder 2"/>
          <p:cNvSpPr>
            <a:spLocks noGrp="1"/>
          </p:cNvSpPr>
          <p:nvPr>
            <p:ph idx="1"/>
          </p:nvPr>
        </p:nvSpPr>
        <p:spPr>
          <a:xfrm>
            <a:off x="457200" y="1600200"/>
            <a:ext cx="8319331" cy="4895126"/>
          </a:xfrm>
        </p:spPr>
        <p:txBody>
          <a:bodyPr/>
          <a:lstStyle/>
          <a:p>
            <a:r>
              <a:rPr lang="en-US" b="1" dirty="0" smtClean="0">
                <a:solidFill>
                  <a:schemeClr val="tx1"/>
                </a:solidFill>
                <a:latin typeface="Times New Roman" pitchFamily="18" charset="0"/>
                <a:cs typeface="Times New Roman" pitchFamily="18" charset="0"/>
              </a:rPr>
              <a:t>Supporting a pipeline into academic leadership is timely and productive.</a:t>
            </a:r>
          </a:p>
          <a:p>
            <a:pPr>
              <a:buNone/>
            </a:pPr>
            <a:endParaRPr lang="en-US" sz="1000"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Recommendations include:</a:t>
            </a:r>
          </a:p>
          <a:p>
            <a:pPr lvl="1"/>
            <a:r>
              <a:rPr lang="en-US" sz="2100" b="1" dirty="0" smtClean="0">
                <a:solidFill>
                  <a:schemeClr val="tx1"/>
                </a:solidFill>
                <a:latin typeface="Times New Roman" pitchFamily="18" charset="0"/>
                <a:cs typeface="Times New Roman" pitchFamily="18" charset="0"/>
              </a:rPr>
              <a:t>Raise awareness about the need to support a pipeline into academic leadership</a:t>
            </a:r>
          </a:p>
          <a:p>
            <a:pPr lvl="1"/>
            <a:r>
              <a:rPr lang="en-US" sz="2100" b="1" dirty="0" smtClean="0">
                <a:solidFill>
                  <a:schemeClr val="tx1"/>
                </a:solidFill>
                <a:latin typeface="Times New Roman" pitchFamily="18" charset="0"/>
                <a:cs typeface="Times New Roman" pitchFamily="18" charset="0"/>
              </a:rPr>
              <a:t>Engage academics in a discussion of the costs/benefits of “protecting” early and mid-career faculty from administration.</a:t>
            </a:r>
          </a:p>
          <a:p>
            <a:pPr lvl="1"/>
            <a:r>
              <a:rPr lang="en-US" sz="2100" b="1" dirty="0" smtClean="0">
                <a:solidFill>
                  <a:schemeClr val="tx1"/>
                </a:solidFill>
                <a:latin typeface="Times New Roman" pitchFamily="18" charset="0"/>
                <a:cs typeface="Times New Roman" pitchFamily="18" charset="0"/>
              </a:rPr>
              <a:t>Help administrators learn how to identify and cultivate faculty to pursue leadership and administration. </a:t>
            </a:r>
          </a:p>
          <a:p>
            <a:pPr lvl="1"/>
            <a:r>
              <a:rPr lang="en-US" sz="2100" b="1" dirty="0" smtClean="0">
                <a:solidFill>
                  <a:schemeClr val="tx1"/>
                </a:solidFill>
                <a:latin typeface="Times New Roman" pitchFamily="18" charset="0"/>
                <a:cs typeface="Times New Roman" pitchFamily="18" charset="0"/>
              </a:rPr>
              <a:t>Help faculty learn how to segue from faculty roles to leadership and academic administration, if and when they wish to do so.</a:t>
            </a:r>
          </a:p>
          <a:p>
            <a:endParaRPr lang="en-US" dirty="0"/>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61</a:t>
            </a:fld>
            <a:endParaRPr lang="en-US" dirty="0"/>
          </a:p>
        </p:txBody>
      </p:sp>
    </p:spTree>
    <p:extLst>
      <p:ext uri="{BB962C8B-B14F-4D97-AF65-F5344CB8AC3E}">
        <p14:creationId xmlns:p14="http://schemas.microsoft.com/office/powerpoint/2010/main" val="1650692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469067"/>
          </a:xfrm>
        </p:spPr>
        <p:txBody>
          <a:bodyPr>
            <a:normAutofit/>
          </a:bodyPr>
          <a:lstStyle/>
          <a:p>
            <a:pPr algn="ctr"/>
            <a:r>
              <a:rPr lang="en-US" sz="2900" b="1" dirty="0" smtClean="0">
                <a:solidFill>
                  <a:srgbClr val="216523"/>
                </a:solidFill>
                <a:latin typeface="Arial Black" pitchFamily="34" charset="0"/>
                <a:cs typeface="Times New Roman" pitchFamily="18" charset="0"/>
              </a:rPr>
              <a:t>Productive Practices and Recommendations</a:t>
            </a:r>
            <a:r>
              <a:rPr lang="en-US" sz="2800" b="1" dirty="0" smtClean="0">
                <a:solidFill>
                  <a:schemeClr val="tx1"/>
                </a:solidFill>
                <a:latin typeface="Times New Roman" pitchFamily="18" charset="0"/>
                <a:cs typeface="Times New Roman" pitchFamily="18" charset="0"/>
              </a:rPr>
              <a:t/>
            </a:r>
            <a:br>
              <a:rPr lang="en-US" sz="2800" b="1" dirty="0" smtClean="0">
                <a:solidFill>
                  <a:schemeClr val="tx1"/>
                </a:solidFill>
                <a:latin typeface="Times New Roman" pitchFamily="18" charset="0"/>
                <a:cs typeface="Times New Roman" pitchFamily="18" charset="0"/>
              </a:rPr>
            </a:br>
            <a:endParaRPr lang="en-US" sz="2800" b="1" dirty="0">
              <a:solidFill>
                <a:srgbClr val="008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839200" cy="5137150"/>
          </a:xfrm>
        </p:spPr>
        <p:txBody>
          <a:bodyPr/>
          <a:lstStyle/>
          <a:p>
            <a:pPr algn="ctr">
              <a:buNone/>
            </a:pPr>
            <a:r>
              <a:rPr lang="en-US" sz="2700" b="1" dirty="0" smtClean="0">
                <a:solidFill>
                  <a:schemeClr val="tx1"/>
                </a:solidFill>
                <a:latin typeface="Times New Roman" pitchFamily="18" charset="0"/>
                <a:cs typeface="Times New Roman" pitchFamily="18" charset="0"/>
              </a:rPr>
              <a:t>When time allows, review Productive Practices Sheet: Recommendations for Administrators and Faculty  </a:t>
            </a:r>
            <a:r>
              <a:rPr lang="en-US" sz="2200" b="1" dirty="0" smtClean="0">
                <a:solidFill>
                  <a:schemeClr val="tx1"/>
                </a:solidFill>
                <a:latin typeface="Times New Roman" pitchFamily="18" charset="0"/>
                <a:cs typeface="Times New Roman" pitchFamily="18" charset="0"/>
              </a:rPr>
              <a:t>(</a:t>
            </a:r>
            <a:r>
              <a:rPr lang="en-US" sz="2200" b="1" dirty="0" smtClean="0">
                <a:solidFill>
                  <a:schemeClr val="bg1">
                    <a:lumMod val="50000"/>
                  </a:schemeClr>
                </a:solidFill>
                <a:latin typeface="Times New Roman" pitchFamily="18" charset="0"/>
                <a:cs typeface="Times New Roman" pitchFamily="18" charset="0"/>
              </a:rPr>
              <a:t>Gray</a:t>
            </a:r>
            <a:r>
              <a:rPr lang="en-US" sz="2200" b="1" dirty="0" smtClean="0">
                <a:solidFill>
                  <a:schemeClr val="tx1"/>
                </a:solidFill>
                <a:latin typeface="Times New Roman" pitchFamily="18" charset="0"/>
                <a:cs typeface="Times New Roman" pitchFamily="18" charset="0"/>
              </a:rPr>
              <a:t>)</a:t>
            </a:r>
          </a:p>
          <a:p>
            <a:pPr algn="ctr">
              <a:buNone/>
            </a:pPr>
            <a:endParaRPr lang="en-US" sz="3200" b="1" dirty="0" smtClean="0">
              <a:solidFill>
                <a:schemeClr val="tx1"/>
              </a:solidFill>
              <a:latin typeface="Times New Roman" pitchFamily="18" charset="0"/>
              <a:cs typeface="Times New Roman" pitchFamily="18" charset="0"/>
            </a:endParaRPr>
          </a:p>
          <a:p>
            <a:endParaRPr lang="en-US" b="1" dirty="0" smtClean="0">
              <a:solidFill>
                <a:schemeClr val="tx1"/>
              </a:solidFill>
              <a:latin typeface="Times New Roman" pitchFamily="18" charset="0"/>
              <a:cs typeface="Times New Roman" pitchFamily="18" charset="0"/>
            </a:endParaRPr>
          </a:p>
          <a:p>
            <a:endParaRPr lang="en-US"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62</a:t>
            </a:fld>
            <a:endParaRPr lang="en-US" dirty="0"/>
          </a:p>
        </p:txBody>
      </p:sp>
      <p:pic>
        <p:nvPicPr>
          <p:cNvPr id="7" name="Picture 6" descr="Pipeline Prod. Pract1_Page_1.jpg"/>
          <p:cNvPicPr>
            <a:picLocks noChangeAspect="1"/>
          </p:cNvPicPr>
          <p:nvPr/>
        </p:nvPicPr>
        <p:blipFill>
          <a:blip r:embed="rId3" cstate="print"/>
          <a:stretch>
            <a:fillRect/>
          </a:stretch>
        </p:blipFill>
        <p:spPr>
          <a:xfrm>
            <a:off x="2389632" y="2895600"/>
            <a:ext cx="2222205" cy="2895600"/>
          </a:xfrm>
          <a:prstGeom prst="rect">
            <a:avLst/>
          </a:prstGeom>
          <a:ln>
            <a:solidFill>
              <a:schemeClr val="tx1">
                <a:lumMod val="50000"/>
                <a:lumOff val="50000"/>
              </a:schemeClr>
            </a:solidFill>
          </a:ln>
        </p:spPr>
      </p:pic>
      <p:pic>
        <p:nvPicPr>
          <p:cNvPr id="8" name="Picture 7" descr="Pipeline Prod. Pract2_Page_2.jpg"/>
          <p:cNvPicPr>
            <a:picLocks noChangeAspect="1"/>
          </p:cNvPicPr>
          <p:nvPr/>
        </p:nvPicPr>
        <p:blipFill>
          <a:blip r:embed="rId4" cstate="print"/>
          <a:srcRect l="3081" t="2381" r="4482" b="4762"/>
          <a:stretch>
            <a:fillRect/>
          </a:stretch>
        </p:blipFill>
        <p:spPr>
          <a:xfrm>
            <a:off x="5105400" y="2895600"/>
            <a:ext cx="2227385" cy="2895600"/>
          </a:xfrm>
          <a:prstGeom prst="rect">
            <a:avLst/>
          </a:prstGeom>
          <a:ln>
            <a:solidFill>
              <a:schemeClr val="tx1">
                <a:lumMod val="50000"/>
                <a:lumOff val="50000"/>
              </a:schemeClr>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2000"/>
            <a:ext cx="7772400" cy="1219200"/>
          </a:xfrm>
        </p:spPr>
        <p:txBody>
          <a:bodyPr>
            <a:normAutofit/>
          </a:bodyPr>
          <a:lstStyle/>
          <a:p>
            <a:pPr algn="ctr"/>
            <a:r>
              <a:rPr lang="en-US" b="1" dirty="0" smtClean="0">
                <a:solidFill>
                  <a:srgbClr val="006600"/>
                </a:solidFill>
                <a:latin typeface="Arial Black" pitchFamily="34" charset="0"/>
              </a:rPr>
              <a:t>Read More About It</a:t>
            </a:r>
            <a:endParaRPr lang="en-US" b="1" dirty="0">
              <a:solidFill>
                <a:srgbClr val="006600"/>
              </a:solidFill>
              <a:latin typeface="Arial Black" pitchFamily="34" charset="0"/>
            </a:endParaRPr>
          </a:p>
        </p:txBody>
      </p:sp>
      <p:sp>
        <p:nvSpPr>
          <p:cNvPr id="6" name="Subtitle 5"/>
          <p:cNvSpPr>
            <a:spLocks noGrp="1"/>
          </p:cNvSpPr>
          <p:nvPr>
            <p:ph type="subTitle" idx="1"/>
          </p:nvPr>
        </p:nvSpPr>
        <p:spPr>
          <a:xfrm>
            <a:off x="685800" y="2286000"/>
            <a:ext cx="6324600" cy="3075763"/>
          </a:xfrm>
        </p:spPr>
        <p:txBody>
          <a:bodyPr>
            <a:normAutofit fontScale="92500" lnSpcReduction="10000"/>
          </a:bodyPr>
          <a:lstStyle/>
          <a:p>
            <a:r>
              <a:rPr lang="en-US" sz="2600" b="1" dirty="0" smtClean="0">
                <a:solidFill>
                  <a:schemeClr val="tx1"/>
                </a:solidFill>
                <a:latin typeface="Times New Roman" pitchFamily="18" charset="0"/>
                <a:cs typeface="Times New Roman" pitchFamily="18" charset="0"/>
              </a:rPr>
              <a:t>For a summary of faculty career stages, related interests/needs/goals and challenges, and relevant professional development materials, see:</a:t>
            </a:r>
          </a:p>
          <a:p>
            <a:endParaRPr lang="en-US" b="1" dirty="0" smtClean="0">
              <a:solidFill>
                <a:schemeClr val="tx1"/>
              </a:solidFill>
              <a:latin typeface="Times New Roman" pitchFamily="18" charset="0"/>
              <a:cs typeface="Times New Roman" pitchFamily="18" charset="0"/>
            </a:endParaRPr>
          </a:p>
          <a:p>
            <a:r>
              <a:rPr lang="en-US" sz="2800" b="1" dirty="0" smtClean="0">
                <a:solidFill>
                  <a:schemeClr val="tx1"/>
                </a:solidFill>
                <a:latin typeface="Times New Roman" pitchFamily="18" charset="0"/>
                <a:cs typeface="Times New Roman" pitchFamily="18" charset="0"/>
              </a:rPr>
              <a:t>“Needs/Interests/Challenges of Academic Career Stages and Relevant Professional Development Opportunities”</a:t>
            </a:r>
            <a:endParaRPr lang="en-US" sz="28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16C75F5-8468-4F6A-A7E1-40935D58310D}" type="slidenum">
              <a:rPr lang="en-US" smtClean="0"/>
              <a:pPr>
                <a:defRPr/>
              </a:pPr>
              <a:t>63</a:t>
            </a:fld>
            <a:endParaRPr lang="en-US" dirty="0"/>
          </a:p>
        </p:txBody>
      </p:sp>
      <p:pic>
        <p:nvPicPr>
          <p:cNvPr id="7" name="Picture 6" descr="Career Stages.jpg"/>
          <p:cNvPicPr>
            <a:picLocks noChangeAspect="1"/>
          </p:cNvPicPr>
          <p:nvPr/>
        </p:nvPicPr>
        <p:blipFill>
          <a:blip r:embed="rId3" cstate="print"/>
          <a:stretch>
            <a:fillRect/>
          </a:stretch>
        </p:blipFill>
        <p:spPr>
          <a:xfrm>
            <a:off x="7086600" y="3429000"/>
            <a:ext cx="1752600" cy="2268070"/>
          </a:xfrm>
          <a:prstGeom prst="rect">
            <a:avLst/>
          </a:prstGeom>
          <a:ln>
            <a:solidFill>
              <a:schemeClr val="tx1">
                <a:lumMod val="65000"/>
                <a:lumOff val="35000"/>
              </a:schemeClr>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39130"/>
          </a:xfrm>
        </p:spPr>
        <p:txBody>
          <a:bodyPr>
            <a:normAutofit/>
          </a:bodyPr>
          <a:lstStyle/>
          <a:p>
            <a:r>
              <a:rPr lang="en-US" sz="5000" b="1" dirty="0" smtClean="0">
                <a:solidFill>
                  <a:srgbClr val="006600"/>
                </a:solidFill>
                <a:latin typeface="Times New Roman" pitchFamily="18" charset="0"/>
                <a:cs typeface="Times New Roman" pitchFamily="18" charset="0"/>
              </a:rPr>
              <a:t>Q and A</a:t>
            </a:r>
            <a:endParaRPr lang="en-US" sz="5000" b="1" dirty="0">
              <a:solidFill>
                <a:srgbClr val="0066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289855"/>
            <a:ext cx="8229600" cy="4066495"/>
          </a:xfrm>
        </p:spPr>
        <p:txBody>
          <a:bodyPr/>
          <a:lstStyle/>
          <a:p>
            <a:pPr algn="ctr">
              <a:buNone/>
            </a:pPr>
            <a:r>
              <a:rPr lang="en-US" sz="5400" b="1" dirty="0" smtClean="0">
                <a:solidFill>
                  <a:schemeClr val="tx1"/>
                </a:solidFill>
                <a:latin typeface="Times New Roman" pitchFamily="18" charset="0"/>
                <a:cs typeface="Times New Roman" pitchFamily="18" charset="0"/>
              </a:rPr>
              <a:t>I invite your </a:t>
            </a:r>
          </a:p>
          <a:p>
            <a:pPr algn="ctr">
              <a:buNone/>
            </a:pPr>
            <a:r>
              <a:rPr lang="en-US" sz="5400" b="1" dirty="0" smtClean="0">
                <a:solidFill>
                  <a:schemeClr val="tx1"/>
                </a:solidFill>
                <a:latin typeface="Times New Roman" pitchFamily="18" charset="0"/>
                <a:cs typeface="Times New Roman" pitchFamily="18" charset="0"/>
              </a:rPr>
              <a:t>questions and comments.</a:t>
            </a:r>
            <a:endParaRPr lang="en-US" sz="54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64</a:t>
            </a:fld>
            <a:endParaRPr lang="en-US" dirty="0"/>
          </a:p>
        </p:txBody>
      </p:sp>
      <p:pic>
        <p:nvPicPr>
          <p:cNvPr id="9218" name="Picture 2" descr="http://gamentrain.com/blog/wp-content/uploads/2011/11/QA2.jpg"/>
          <p:cNvPicPr>
            <a:picLocks noChangeAspect="1" noChangeArrowheads="1"/>
          </p:cNvPicPr>
          <p:nvPr/>
        </p:nvPicPr>
        <p:blipFill>
          <a:blip r:embed="rId3" cstate="print"/>
          <a:srcRect/>
          <a:stretch>
            <a:fillRect/>
          </a:stretch>
        </p:blipFill>
        <p:spPr bwMode="auto">
          <a:xfrm>
            <a:off x="6001484" y="4102345"/>
            <a:ext cx="2470394" cy="2150774"/>
          </a:xfrm>
          <a:prstGeom prst="rect">
            <a:avLst/>
          </a:prstGeom>
          <a:noFill/>
        </p:spPr>
      </p:pic>
    </p:spTree>
    <p:extLst>
      <p:ext uri="{BB962C8B-B14F-4D97-AF65-F5344CB8AC3E}">
        <p14:creationId xmlns:p14="http://schemas.microsoft.com/office/powerpoint/2010/main" val="4050196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5029200"/>
          </a:xfrm>
        </p:spPr>
        <p:txBody>
          <a:bodyPr>
            <a:noAutofit/>
          </a:bodyPr>
          <a:lstStyle/>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Austin, A.E., Brocato, J.J., &amp; Rohrer, J.D.  Institutional Missions, Multiple Faculty Roles:  Implications for Faculty Development. In D. DeZure (Ed.), </a:t>
            </a:r>
            <a:r>
              <a:rPr lang="en-US" sz="1600" i="1" dirty="0" smtClean="0">
                <a:solidFill>
                  <a:schemeClr val="tx1"/>
                </a:solidFill>
                <a:latin typeface="Times New Roman" pitchFamily="18" charset="0"/>
                <a:cs typeface="Times New Roman" pitchFamily="18" charset="0"/>
              </a:rPr>
              <a:t>To Improve the Academy</a:t>
            </a:r>
            <a:r>
              <a:rPr lang="en-US" sz="1600" dirty="0" smtClean="0">
                <a:solidFill>
                  <a:schemeClr val="tx1"/>
                </a:solidFill>
                <a:latin typeface="Times New Roman" pitchFamily="18" charset="0"/>
                <a:cs typeface="Times New Roman" pitchFamily="18" charset="0"/>
              </a:rPr>
              <a:t>, Vol. 16 (pp. 3-20). Stillwater, OK:  New Forums Press and POD Network.</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Austin, A. E., &amp; Sorcinelli, M. D. (Eds.) (1992) </a:t>
            </a:r>
            <a:r>
              <a:rPr lang="en-US" sz="1600" i="1" dirty="0" smtClean="0">
                <a:solidFill>
                  <a:schemeClr val="tx1"/>
                </a:solidFill>
                <a:latin typeface="Times New Roman" pitchFamily="18" charset="0"/>
                <a:cs typeface="Times New Roman" pitchFamily="18" charset="0"/>
              </a:rPr>
              <a:t>Developing new and junior faculty. </a:t>
            </a:r>
            <a:r>
              <a:rPr lang="en-US" sz="1600" dirty="0" smtClean="0">
                <a:solidFill>
                  <a:schemeClr val="tx1"/>
                </a:solidFill>
                <a:latin typeface="Times New Roman" pitchFamily="18" charset="0"/>
                <a:cs typeface="Times New Roman" pitchFamily="18" charset="0"/>
              </a:rPr>
              <a:t>New Directions for Teaching and Learning Series, No. 50. San Francisco:  Jossey-Bass.</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Baldwin, R.G. (1990). Faculty Career Stages and Implications for Professional Development.  In J.H. Schuster, D.W. Wheeler, &amp; Assoc. (Eds.). </a:t>
            </a:r>
            <a:r>
              <a:rPr lang="en-US" sz="1600" i="1" dirty="0" smtClean="0">
                <a:solidFill>
                  <a:schemeClr val="tx1"/>
                </a:solidFill>
                <a:latin typeface="Times New Roman" pitchFamily="18" charset="0"/>
                <a:cs typeface="Times New Roman" pitchFamily="18" charset="0"/>
              </a:rPr>
              <a:t>Enhancing faculty careers:  Strategies for Development and Renewal</a:t>
            </a:r>
            <a:r>
              <a:rPr lang="en-US" sz="1600" dirty="0" smtClean="0">
                <a:solidFill>
                  <a:schemeClr val="tx1"/>
                </a:solidFill>
                <a:latin typeface="Times New Roman" pitchFamily="18" charset="0"/>
                <a:cs typeface="Times New Roman" pitchFamily="18" charset="0"/>
              </a:rPr>
              <a:t> (pp. 20-40). San Francisco:  Jossey-Bass.  </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Baldwin, R.G., DeZure, D., Shaw, A., &amp; Amoretto, K. (2008, Sept./Oct.). Mapping the Terrain of Mid-Career Faculty at a Research University:  Implications for Faculty and Academic Leaders.” </a:t>
            </a:r>
            <a:r>
              <a:rPr lang="en-US" sz="1600" i="1" dirty="0" smtClean="0">
                <a:solidFill>
                  <a:schemeClr val="tx1"/>
                </a:solidFill>
                <a:latin typeface="Times New Roman" pitchFamily="18" charset="0"/>
                <a:cs typeface="Times New Roman" pitchFamily="18" charset="0"/>
              </a:rPr>
              <a:t>Change</a:t>
            </a:r>
            <a:r>
              <a:rPr lang="en-US" sz="1600" dirty="0" smtClean="0">
                <a:solidFill>
                  <a:schemeClr val="tx1"/>
                </a:solidFill>
                <a:latin typeface="Times New Roman" pitchFamily="18" charset="0"/>
                <a:cs typeface="Times New Roman" pitchFamily="18" charset="0"/>
              </a:rPr>
              <a:t>, (pp. 46-55).  (Copy Provided)</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Baldwin, R.G., &amp; Zeig, M.J.  (2012, Sept./Oct.). Making emeritus matter.  Change: 44:5, 28-34.</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Blackburn, R.T., &amp; Lawrence, J.H. (1995).  </a:t>
            </a:r>
            <a:r>
              <a:rPr lang="en-US" sz="1600" i="1" dirty="0" smtClean="0">
                <a:solidFill>
                  <a:schemeClr val="tx1"/>
                </a:solidFill>
                <a:latin typeface="Times New Roman" pitchFamily="18" charset="0"/>
                <a:cs typeface="Times New Roman" pitchFamily="18" charset="0"/>
              </a:rPr>
              <a:t>Faculty at Work</a:t>
            </a:r>
            <a:r>
              <a:rPr lang="en-US" sz="1600" dirty="0" smtClean="0">
                <a:solidFill>
                  <a:schemeClr val="tx1"/>
                </a:solidFill>
                <a:latin typeface="Times New Roman" pitchFamily="18" charset="0"/>
                <a:cs typeface="Times New Roman" pitchFamily="18" charset="0"/>
              </a:rPr>
              <a:t>.  Baltimore, MD: Johns Hopkins Press.</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Bland, C.J., &amp; Berquist, W.H. (1997). </a:t>
            </a:r>
            <a:r>
              <a:rPr lang="en-US" sz="1600" i="1" dirty="0" smtClean="0">
                <a:solidFill>
                  <a:schemeClr val="tx1"/>
                </a:solidFill>
                <a:latin typeface="Times New Roman" pitchFamily="18" charset="0"/>
                <a:cs typeface="Times New Roman" pitchFamily="18" charset="0"/>
              </a:rPr>
              <a:t>The vitality of senior faculty members:  Snow on the roof-fire in the furnace.</a:t>
            </a:r>
            <a:r>
              <a:rPr lang="en-US" sz="1600" dirty="0" smtClean="0">
                <a:solidFill>
                  <a:schemeClr val="tx1"/>
                </a:solidFill>
                <a:latin typeface="Times New Roman" pitchFamily="18" charset="0"/>
                <a:cs typeface="Times New Roman" pitchFamily="18" charset="0"/>
              </a:rPr>
              <a:t>  Washington, D.C.: ERIC Clearinghouse on Higher Education.</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DeZure, D. (1996, February). Closer to the Disciplines:  A model for Improving Teaching within the Disciplines. </a:t>
            </a:r>
            <a:r>
              <a:rPr lang="en-US" sz="1600" i="1" dirty="0" smtClean="0">
                <a:solidFill>
                  <a:schemeClr val="tx1"/>
                </a:solidFill>
                <a:latin typeface="Times New Roman" pitchFamily="18" charset="0"/>
                <a:cs typeface="Times New Roman" pitchFamily="18" charset="0"/>
              </a:rPr>
              <a:t>AAHE Bulletin</a:t>
            </a:r>
            <a:r>
              <a:rPr lang="en-US" sz="1600" dirty="0" smtClean="0">
                <a:solidFill>
                  <a:schemeClr val="tx1"/>
                </a:solidFill>
                <a:latin typeface="Times New Roman" pitchFamily="18" charset="0"/>
                <a:cs typeface="Times New Roman" pitchFamily="18" charset="0"/>
              </a:rPr>
              <a:t>, 48 (6): 9-12.</a:t>
            </a:r>
          </a:p>
          <a:p>
            <a:pPr marL="365760" indent="-256032" eaLnBrk="1" fontAlgn="auto" hangingPunct="1">
              <a:spcAft>
                <a:spcPts val="0"/>
              </a:spcAft>
              <a:buFont typeface="Wingdings 3"/>
              <a:buChar char=""/>
              <a:defRPr/>
            </a:pPr>
            <a:r>
              <a:rPr lang="en-US" sz="1600" dirty="0" smtClean="0">
                <a:solidFill>
                  <a:schemeClr val="tx1"/>
                </a:solidFill>
                <a:latin typeface="Times New Roman" pitchFamily="18" charset="0"/>
                <a:cs typeface="Times New Roman" pitchFamily="18" charset="0"/>
              </a:rPr>
              <a:t>Finnegan, D.E., Webster, D., &amp; Gamson, Z.F. (Eds.). (1996). </a:t>
            </a:r>
            <a:r>
              <a:rPr lang="en-US" sz="1600" i="1" dirty="0" smtClean="0">
                <a:solidFill>
                  <a:schemeClr val="tx1"/>
                </a:solidFill>
                <a:latin typeface="Times New Roman" pitchFamily="18" charset="0"/>
                <a:cs typeface="Times New Roman" pitchFamily="18" charset="0"/>
              </a:rPr>
              <a:t>Faculty and Faculty Issues in Colleges and Universities</a:t>
            </a:r>
            <a:r>
              <a:rPr lang="en-US" sz="1600" dirty="0" smtClean="0">
                <a:solidFill>
                  <a:schemeClr val="tx1"/>
                </a:solidFill>
                <a:latin typeface="Times New Roman" pitchFamily="18" charset="0"/>
                <a:cs typeface="Times New Roman" pitchFamily="18" charset="0"/>
              </a:rPr>
              <a:t>.  2</a:t>
            </a:r>
            <a:r>
              <a:rPr lang="en-US" sz="1600" baseline="30000" dirty="0" smtClean="0">
                <a:solidFill>
                  <a:schemeClr val="tx1"/>
                </a:solidFill>
                <a:latin typeface="Times New Roman" pitchFamily="18" charset="0"/>
                <a:cs typeface="Times New Roman" pitchFamily="18" charset="0"/>
              </a:rPr>
              <a:t>nd</a:t>
            </a:r>
            <a:r>
              <a:rPr lang="en-US" sz="1600" dirty="0" smtClean="0">
                <a:solidFill>
                  <a:schemeClr val="tx1"/>
                </a:solidFill>
                <a:latin typeface="Times New Roman" pitchFamily="18" charset="0"/>
                <a:cs typeface="Times New Roman" pitchFamily="18" charset="0"/>
              </a:rPr>
              <a:t> Edition.  ASHE Reader Series.  Needham Heights, MA:  Simon &amp; Schuster.</a:t>
            </a:r>
          </a:p>
          <a:p>
            <a:pPr marL="365760" indent="-256032" eaLnBrk="1" fontAlgn="auto" hangingPunct="1">
              <a:spcAft>
                <a:spcPts val="0"/>
              </a:spcAft>
              <a:buFont typeface="Wingdings 3"/>
              <a:buChar char=""/>
              <a:defRPr/>
            </a:pPr>
            <a:endParaRPr lang="en-US" sz="1800" dirty="0" smtClean="0"/>
          </a:p>
        </p:txBody>
      </p:sp>
      <p:sp>
        <p:nvSpPr>
          <p:cNvPr id="3" name="Title 2"/>
          <p:cNvSpPr>
            <a:spLocks noGrp="1"/>
          </p:cNvSpPr>
          <p:nvPr>
            <p:ph type="title"/>
          </p:nvPr>
        </p:nvSpPr>
        <p:spPr>
          <a:xfrm>
            <a:off x="381000" y="-609600"/>
            <a:ext cx="8458200" cy="2819400"/>
          </a:xfrm>
        </p:spPr>
        <p:txBody>
          <a:bodyPr>
            <a:normAutofit/>
          </a:bodyPr>
          <a:lstStyle/>
          <a:p>
            <a:pPr eaLnBrk="1" fontAlgn="auto" hangingPunct="1">
              <a:spcAft>
                <a:spcPts val="0"/>
              </a:spcAft>
              <a:defRPr/>
            </a:pPr>
            <a:r>
              <a:rPr lang="en-US" sz="2400" dirty="0" smtClean="0">
                <a:solidFill>
                  <a:srgbClr val="216523"/>
                </a:solidFill>
                <a:latin typeface="Arial Black" pitchFamily="34" charset="0"/>
              </a:rPr>
              <a:t>Related Literature on Faculty Career Stages</a:t>
            </a:r>
            <a:endParaRPr lang="en-US" sz="2400" dirty="0">
              <a:solidFill>
                <a:srgbClr val="216523"/>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B16C75F5-8468-4F6A-A7E1-40935D58310D}" type="slidenum">
              <a:rPr lang="en-US" smtClean="0"/>
              <a:pPr>
                <a:defRPr/>
              </a:pPr>
              <a:t>65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86" y="665404"/>
            <a:ext cx="8797771" cy="553795"/>
          </a:xfrm>
        </p:spPr>
        <p:txBody>
          <a:bodyPr>
            <a:noAutofit/>
          </a:bodyPr>
          <a:lstStyle/>
          <a:p>
            <a:r>
              <a:rPr lang="en-US" sz="2400" dirty="0" smtClean="0">
                <a:solidFill>
                  <a:srgbClr val="216523"/>
                </a:solidFill>
                <a:latin typeface="Arial Black" pitchFamily="34" charset="0"/>
              </a:rPr>
              <a:t>Related Literature on Mid-Career Faculty</a:t>
            </a:r>
            <a:endParaRPr lang="en-US" sz="1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46229" y="838200"/>
            <a:ext cx="8416771" cy="2750596"/>
          </a:xfrm>
        </p:spPr>
        <p:txBody>
          <a:bodyPr/>
          <a:lstStyle/>
          <a:p>
            <a:endParaRPr lang="en-US" dirty="0" smtClean="0"/>
          </a:p>
          <a:p>
            <a:r>
              <a:rPr lang="en-US" sz="1700" dirty="0" smtClean="0">
                <a:solidFill>
                  <a:schemeClr val="tx1"/>
                </a:solidFill>
                <a:latin typeface="Times New Roman" pitchFamily="18" charset="0"/>
                <a:cs typeface="Times New Roman" pitchFamily="18" charset="0"/>
              </a:rPr>
              <a:t>Buch, K., Huet, Y., Rorrer, A., &amp; Roberson, L. (2012).  Removing the barriers to full professor:  A mentoring program for associate professors.  </a:t>
            </a:r>
            <a:r>
              <a:rPr lang="en-US" sz="1700" i="1" dirty="0" smtClean="0">
                <a:solidFill>
                  <a:schemeClr val="tx1"/>
                </a:solidFill>
                <a:latin typeface="Times New Roman" pitchFamily="18" charset="0"/>
                <a:cs typeface="Times New Roman" pitchFamily="18" charset="0"/>
              </a:rPr>
              <a:t>Change</a:t>
            </a:r>
            <a:r>
              <a:rPr lang="en-US" sz="1700" dirty="0" smtClean="0">
                <a:solidFill>
                  <a:schemeClr val="tx1"/>
                </a:solidFill>
                <a:latin typeface="Times New Roman" pitchFamily="18" charset="0"/>
                <a:cs typeface="Times New Roman" pitchFamily="18" charset="0"/>
              </a:rPr>
              <a:t>, 43:6, 38-45.</a:t>
            </a:r>
          </a:p>
          <a:p>
            <a:r>
              <a:rPr lang="en-US" sz="1700" dirty="0" smtClean="0">
                <a:solidFill>
                  <a:schemeClr val="tx1"/>
                </a:solidFill>
                <a:latin typeface="Times New Roman" pitchFamily="18" charset="0"/>
                <a:cs typeface="Times New Roman" pitchFamily="18" charset="0"/>
              </a:rPr>
              <a:t>Baldwin, R. G., Lunceford, C. J., &amp; Vanderlinden, K. E. (2005). Faculty in the middle 		years: Illuminating and overlooked phase of academic life. </a:t>
            </a:r>
            <a:r>
              <a:rPr lang="en-US" sz="1700" i="1" dirty="0" smtClean="0">
                <a:solidFill>
                  <a:schemeClr val="tx1"/>
                </a:solidFill>
                <a:latin typeface="Times New Roman" pitchFamily="18" charset="0"/>
                <a:cs typeface="Times New Roman" pitchFamily="18" charset="0"/>
              </a:rPr>
              <a:t>The Review of Higher 		Education, 29 </a:t>
            </a:r>
            <a:r>
              <a:rPr lang="en-US" sz="1700" dirty="0" smtClean="0">
                <a:solidFill>
                  <a:schemeClr val="tx1"/>
                </a:solidFill>
                <a:latin typeface="Times New Roman" pitchFamily="18" charset="0"/>
                <a:cs typeface="Times New Roman" pitchFamily="18" charset="0"/>
              </a:rPr>
              <a:t>(1), 97-118.</a:t>
            </a:r>
          </a:p>
          <a:p>
            <a:r>
              <a:rPr lang="en-US" sz="1700" dirty="0" smtClean="0">
                <a:solidFill>
                  <a:schemeClr val="tx1"/>
                </a:solidFill>
                <a:latin typeface="Times New Roman" pitchFamily="18" charset="0"/>
                <a:cs typeface="Times New Roman" pitchFamily="18" charset="0"/>
              </a:rPr>
              <a:t>Baldwin, R. G., &amp; Chang, D. A. (2006). Reinforcing Our Keystone Faculty: 				Strategies to Support Faculty in the Middle Years of Academic Life. </a:t>
            </a:r>
            <a:r>
              <a:rPr lang="en-US" sz="1700" i="1" dirty="0" smtClean="0">
                <a:solidFill>
                  <a:schemeClr val="tx1"/>
                </a:solidFill>
                <a:latin typeface="Times New Roman" pitchFamily="18" charset="0"/>
                <a:cs typeface="Times New Roman" pitchFamily="18" charset="0"/>
              </a:rPr>
              <a:t>Liberal 			Education </a:t>
            </a:r>
            <a:r>
              <a:rPr lang="en-US" sz="1700" dirty="0" smtClean="0">
                <a:solidFill>
                  <a:schemeClr val="tx1"/>
                </a:solidFill>
                <a:latin typeface="Times New Roman" pitchFamily="18" charset="0"/>
                <a:cs typeface="Times New Roman" pitchFamily="18" charset="0"/>
              </a:rPr>
              <a:t>92(4), 28-35.</a:t>
            </a:r>
          </a:p>
          <a:p>
            <a:r>
              <a:rPr lang="en-US" sz="1700" dirty="0" smtClean="0">
                <a:solidFill>
                  <a:schemeClr val="tx1"/>
                </a:solidFill>
                <a:latin typeface="Times New Roman" pitchFamily="18" charset="0"/>
                <a:cs typeface="Times New Roman" pitchFamily="18" charset="0"/>
              </a:rPr>
              <a:t>Bland, C. J., &amp; Bergquist, W. H. (1997). The vitality of senior faculty members: Snow 		on the roof – fire in the furnace. </a:t>
            </a:r>
            <a:r>
              <a:rPr lang="en-US" sz="1700" i="1" dirty="0" smtClean="0">
                <a:solidFill>
                  <a:schemeClr val="tx1"/>
                </a:solidFill>
                <a:latin typeface="Times New Roman" pitchFamily="18" charset="0"/>
                <a:cs typeface="Times New Roman" pitchFamily="18" charset="0"/>
              </a:rPr>
              <a:t>ASHE-ERIC Higher Education Report, 25</a:t>
            </a:r>
            <a:r>
              <a:rPr lang="en-US" sz="1700" dirty="0" smtClean="0">
                <a:solidFill>
                  <a:schemeClr val="tx1"/>
                </a:solidFill>
                <a:latin typeface="Times New Roman" pitchFamily="18" charset="0"/>
                <a:cs typeface="Times New Roman" pitchFamily="18" charset="0"/>
              </a:rPr>
              <a:t> (7). 		Washington, D.C.: The George Washington University Graduate School of 			Education and Human Development.</a:t>
            </a:r>
            <a:endParaRPr lang="en-US" sz="1700" dirty="0" smtClean="0">
              <a:latin typeface="Times New Roman" pitchFamily="18" charset="0"/>
              <a:cs typeface="Times New Roman" pitchFamily="18" charset="0"/>
            </a:endParaRPr>
          </a:p>
          <a:p>
            <a:r>
              <a:rPr lang="en-US" sz="1700" dirty="0" smtClean="0">
                <a:solidFill>
                  <a:schemeClr val="tx1"/>
                </a:solidFill>
                <a:latin typeface="Times New Roman" pitchFamily="18" charset="0"/>
                <a:cs typeface="Times New Roman" pitchFamily="18" charset="0"/>
              </a:rPr>
              <a:t>Hall, D. T. (2002). </a:t>
            </a:r>
            <a:r>
              <a:rPr lang="en-US" sz="1700" i="1" dirty="0" smtClean="0">
                <a:solidFill>
                  <a:schemeClr val="tx1"/>
                </a:solidFill>
                <a:latin typeface="Times New Roman" pitchFamily="18" charset="0"/>
                <a:cs typeface="Times New Roman" pitchFamily="18" charset="0"/>
              </a:rPr>
              <a:t>Careers in and out of organizations. </a:t>
            </a:r>
            <a:r>
              <a:rPr lang="en-US" sz="1700" dirty="0" smtClean="0">
                <a:solidFill>
                  <a:schemeClr val="tx1"/>
                </a:solidFill>
                <a:latin typeface="Times New Roman" pitchFamily="18" charset="0"/>
                <a:cs typeface="Times New Roman" pitchFamily="18" charset="0"/>
              </a:rPr>
              <a:t>Thousand Oaks: Sage 			Publications.</a:t>
            </a:r>
            <a:r>
              <a:rPr lang="en-US" sz="1700" dirty="0" smtClean="0">
                <a:latin typeface="Times New Roman" pitchFamily="18" charset="0"/>
                <a:cs typeface="Times New Roman" pitchFamily="18" charset="0"/>
              </a:rPr>
              <a:t> </a:t>
            </a:r>
          </a:p>
          <a:p>
            <a:r>
              <a:rPr lang="en-US" sz="1700" dirty="0" smtClean="0">
                <a:solidFill>
                  <a:schemeClr val="tx1"/>
                </a:solidFill>
                <a:latin typeface="Times New Roman" pitchFamily="18" charset="0"/>
                <a:cs typeface="Times New Roman" pitchFamily="18" charset="0"/>
              </a:rPr>
              <a:t>Hall, D. T., &amp; Mirvis, P.H. (1995) The new career contract: Developing the whole 			person at midlife and beyond. </a:t>
            </a:r>
            <a:r>
              <a:rPr lang="en-US" sz="1700" i="1" dirty="0" smtClean="0">
                <a:solidFill>
                  <a:schemeClr val="tx1"/>
                </a:solidFill>
                <a:latin typeface="Times New Roman" pitchFamily="18" charset="0"/>
                <a:cs typeface="Times New Roman" pitchFamily="18" charset="0"/>
              </a:rPr>
              <a:t>Journal of Vocational Behavior, 47, </a:t>
            </a:r>
            <a:r>
              <a:rPr lang="en-US" sz="1700" dirty="0" smtClean="0">
                <a:solidFill>
                  <a:schemeClr val="tx1"/>
                </a:solidFill>
                <a:latin typeface="Times New Roman" pitchFamily="18" charset="0"/>
                <a:cs typeface="Times New Roman" pitchFamily="18" charset="0"/>
              </a:rPr>
              <a:t>269-289. </a:t>
            </a:r>
          </a:p>
          <a:p>
            <a:endParaRPr lang="en-US" sz="1800" dirty="0" smtClean="0">
              <a:solidFill>
                <a:schemeClr val="tx1"/>
              </a:solidFill>
            </a:endParaRPr>
          </a:p>
          <a:p>
            <a:endParaRPr lang="en-US" sz="2000"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66</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584707" cy="629539"/>
          </a:xfrm>
        </p:spPr>
        <p:txBody>
          <a:bodyPr>
            <a:noAutofit/>
          </a:bodyPr>
          <a:lstStyle/>
          <a:p>
            <a:r>
              <a:rPr lang="en-US" sz="2000" dirty="0" smtClean="0">
                <a:solidFill>
                  <a:srgbClr val="216523"/>
                </a:solidFill>
                <a:latin typeface="Arial Black" pitchFamily="34" charset="0"/>
              </a:rPr>
              <a:t>Related Literature &amp; Resources on Mid-Career Faculty Cont.</a:t>
            </a:r>
            <a:endParaRPr lang="en-US" sz="2000" dirty="0">
              <a:solidFill>
                <a:srgbClr val="216523"/>
              </a:solidFill>
            </a:endParaRPr>
          </a:p>
        </p:txBody>
      </p:sp>
      <p:sp>
        <p:nvSpPr>
          <p:cNvPr id="3" name="Content Placeholder 2"/>
          <p:cNvSpPr>
            <a:spLocks noGrp="1"/>
          </p:cNvSpPr>
          <p:nvPr>
            <p:ph idx="1"/>
          </p:nvPr>
        </p:nvSpPr>
        <p:spPr>
          <a:xfrm>
            <a:off x="228600" y="1371600"/>
            <a:ext cx="8691239" cy="4066495"/>
          </a:xfrm>
        </p:spPr>
        <p:txBody>
          <a:bodyPr/>
          <a:lstStyle/>
          <a:p>
            <a:r>
              <a:rPr lang="en-US" sz="1700" dirty="0" smtClean="0">
                <a:solidFill>
                  <a:schemeClr val="tx1"/>
                </a:solidFill>
                <a:latin typeface="Times New Roman" pitchFamily="18" charset="0"/>
                <a:cs typeface="Times New Roman" pitchFamily="18" charset="0"/>
              </a:rPr>
              <a:t>Karpiak, I. (2000a). Over rocky roads and stepping stones; women academic in mid-		career. </a:t>
            </a:r>
            <a:r>
              <a:rPr lang="en-US" sz="1700" i="1" dirty="0" smtClean="0">
                <a:solidFill>
                  <a:schemeClr val="tx1"/>
                </a:solidFill>
                <a:latin typeface="Times New Roman" pitchFamily="18" charset="0"/>
                <a:cs typeface="Times New Roman" pitchFamily="18" charset="0"/>
              </a:rPr>
              <a:t>Initiatives the journal of NAWE, 59 </a:t>
            </a:r>
            <a:r>
              <a:rPr lang="en-US" sz="1700" dirty="0" smtClean="0">
                <a:solidFill>
                  <a:schemeClr val="tx1"/>
                </a:solidFill>
                <a:latin typeface="Times New Roman" pitchFamily="18" charset="0"/>
                <a:cs typeface="Times New Roman" pitchFamily="18" charset="0"/>
              </a:rPr>
              <a:t>(2), 1-8.</a:t>
            </a:r>
          </a:p>
          <a:p>
            <a:r>
              <a:rPr lang="en-US" sz="1700" dirty="0" smtClean="0">
                <a:solidFill>
                  <a:schemeClr val="tx1"/>
                </a:solidFill>
                <a:latin typeface="Times New Roman" pitchFamily="18" charset="0"/>
                <a:cs typeface="Times New Roman" pitchFamily="18" charset="0"/>
              </a:rPr>
              <a:t>Karpiak, I. (2000b). The ‘second call:’ Faculty renewal and recommitment at midlife. 		</a:t>
            </a:r>
            <a:r>
              <a:rPr lang="en-US" sz="1700" i="1" dirty="0" smtClean="0">
                <a:solidFill>
                  <a:schemeClr val="tx1"/>
                </a:solidFill>
                <a:latin typeface="Times New Roman" pitchFamily="18" charset="0"/>
                <a:cs typeface="Times New Roman" pitchFamily="18" charset="0"/>
              </a:rPr>
              <a:t>Quality in Higher Education, 6 </a:t>
            </a:r>
            <a:r>
              <a:rPr lang="en-US" sz="1700" dirty="0" smtClean="0">
                <a:solidFill>
                  <a:schemeClr val="tx1"/>
                </a:solidFill>
                <a:latin typeface="Times New Roman" pitchFamily="18" charset="0"/>
                <a:cs typeface="Times New Roman" pitchFamily="18" charset="0"/>
              </a:rPr>
              <a:t>(2), 125-134.</a:t>
            </a:r>
          </a:p>
          <a:p>
            <a:r>
              <a:rPr lang="en-US" sz="1700" dirty="0" smtClean="0">
                <a:solidFill>
                  <a:schemeClr val="tx1"/>
                </a:solidFill>
                <a:latin typeface="Times New Roman" pitchFamily="18" charset="0"/>
                <a:cs typeface="Times New Roman" pitchFamily="18" charset="0"/>
              </a:rPr>
              <a:t>Newton, P. M. (1983). Periods in the adult development of the faculty member. 			</a:t>
            </a:r>
            <a:r>
              <a:rPr lang="en-US" sz="1700" i="1" dirty="0" smtClean="0">
                <a:solidFill>
                  <a:schemeClr val="tx1"/>
                </a:solidFill>
                <a:latin typeface="Times New Roman" pitchFamily="18" charset="0"/>
                <a:cs typeface="Times New Roman" pitchFamily="18" charset="0"/>
              </a:rPr>
              <a:t>Human Relations, 36, </a:t>
            </a:r>
            <a:r>
              <a:rPr lang="en-US" sz="1700" dirty="0" smtClean="0">
                <a:solidFill>
                  <a:schemeClr val="tx1"/>
                </a:solidFill>
                <a:latin typeface="Times New Roman" pitchFamily="18" charset="0"/>
                <a:cs typeface="Times New Roman" pitchFamily="18" charset="0"/>
              </a:rPr>
              <a:t>441-458. </a:t>
            </a:r>
          </a:p>
          <a:p>
            <a:r>
              <a:rPr lang="en-US" sz="1700" dirty="0" smtClean="0">
                <a:solidFill>
                  <a:schemeClr val="tx1"/>
                </a:solidFill>
                <a:latin typeface="Times New Roman" pitchFamily="18" charset="0"/>
                <a:cs typeface="Times New Roman" pitchFamily="18" charset="0"/>
              </a:rPr>
              <a:t>Nottis, K. E. (2005). Supporting the mid-career researcher. </a:t>
            </a:r>
            <a:r>
              <a:rPr lang="en-US" sz="1700" i="1" dirty="0" smtClean="0">
                <a:solidFill>
                  <a:schemeClr val="tx1"/>
                </a:solidFill>
                <a:latin typeface="Times New Roman" pitchFamily="18" charset="0"/>
                <a:cs typeface="Times New Roman" pitchFamily="18" charset="0"/>
              </a:rPr>
              <a:t>Journal of Faculty 				Development, 20 </a:t>
            </a:r>
            <a:r>
              <a:rPr lang="en-US" sz="1700" dirty="0" smtClean="0">
                <a:solidFill>
                  <a:schemeClr val="tx1"/>
                </a:solidFill>
                <a:latin typeface="Times New Roman" pitchFamily="18" charset="0"/>
                <a:cs typeface="Times New Roman" pitchFamily="18" charset="0"/>
              </a:rPr>
              <a:t>(2), 95-98. </a:t>
            </a:r>
            <a:endParaRPr lang="en-US" sz="1700" dirty="0" smtClean="0">
              <a:latin typeface="Times New Roman" pitchFamily="18" charset="0"/>
              <a:cs typeface="Times New Roman" pitchFamily="18" charset="0"/>
            </a:endParaRPr>
          </a:p>
          <a:p>
            <a:r>
              <a:rPr lang="en-US" sz="1700" dirty="0" smtClean="0">
                <a:solidFill>
                  <a:schemeClr val="tx1"/>
                </a:solidFill>
                <a:latin typeface="Times New Roman" pitchFamily="18" charset="0"/>
                <a:cs typeface="Times New Roman" pitchFamily="18" charset="0"/>
              </a:rPr>
              <a:t>Tenure status of full-time faculty members by type of institution (2003-4). </a:t>
            </a:r>
            <a:r>
              <a:rPr lang="en-US" sz="1700" i="1" dirty="0" smtClean="0">
                <a:solidFill>
                  <a:schemeClr val="tx1"/>
                </a:solidFill>
                <a:latin typeface="Times New Roman" pitchFamily="18" charset="0"/>
                <a:cs typeface="Times New Roman" pitchFamily="18" charset="0"/>
              </a:rPr>
              <a:t>The 				Chronicle of Higher Education Almanac 2006-7. </a:t>
            </a:r>
            <a:r>
              <a:rPr lang="en-US" sz="1700" dirty="0" smtClean="0">
                <a:solidFill>
                  <a:schemeClr val="tx1"/>
                </a:solidFill>
                <a:latin typeface="Times New Roman" pitchFamily="18" charset="0"/>
                <a:cs typeface="Times New Roman" pitchFamily="18" charset="0"/>
              </a:rPr>
              <a:t>Retrieved May 5, 2007, from 		</a:t>
            </a:r>
            <a:r>
              <a:rPr lang="en-US" sz="1700" u="sng" dirty="0" smtClean="0">
                <a:latin typeface="Times New Roman" pitchFamily="18" charset="0"/>
                <a:cs typeface="Times New Roman" pitchFamily="18" charset="0"/>
                <a:hlinkClick r:id="rId3"/>
              </a:rPr>
              <a:t>http://chronicle.com/weekly/almanac/2006/nation/0102702.htm</a:t>
            </a:r>
            <a:endParaRPr lang="en-US" sz="1700" u="sng" dirty="0" smtClean="0">
              <a:latin typeface="Times New Roman" pitchFamily="18" charset="0"/>
              <a:cs typeface="Times New Roman" pitchFamily="18" charset="0"/>
            </a:endParaRPr>
          </a:p>
          <a:p>
            <a:r>
              <a:rPr lang="en-US" sz="1700" dirty="0" smtClean="0">
                <a:solidFill>
                  <a:schemeClr val="tx1"/>
                </a:solidFill>
                <a:latin typeface="Times New Roman" pitchFamily="18" charset="0"/>
                <a:cs typeface="Times New Roman" pitchFamily="18" charset="0"/>
              </a:rPr>
              <a:t>Wilson, R. “Associate Professors:  Academe’s Sandwich Generation,” </a:t>
            </a:r>
            <a:r>
              <a:rPr lang="en-US" sz="1700" i="1" dirty="0" smtClean="0">
                <a:solidFill>
                  <a:schemeClr val="tx1"/>
                </a:solidFill>
                <a:latin typeface="Times New Roman" pitchFamily="18" charset="0"/>
                <a:cs typeface="Times New Roman" pitchFamily="18" charset="0"/>
              </a:rPr>
              <a:t>The Chronicle of Higher Education</a:t>
            </a:r>
            <a:r>
              <a:rPr lang="en-US" sz="1700" dirty="0" smtClean="0">
                <a:solidFill>
                  <a:schemeClr val="tx1"/>
                </a:solidFill>
                <a:latin typeface="Times New Roman" pitchFamily="18" charset="0"/>
                <a:cs typeface="Times New Roman" pitchFamily="18" charset="0"/>
              </a:rPr>
              <a:t>, July 24, 2011. </a:t>
            </a:r>
          </a:p>
          <a:p>
            <a:r>
              <a:rPr lang="en-US" sz="1700" dirty="0" smtClean="0">
                <a:solidFill>
                  <a:schemeClr val="tx1"/>
                </a:solidFill>
                <a:latin typeface="Times New Roman" pitchFamily="18" charset="0"/>
                <a:cs typeface="Times New Roman" pitchFamily="18" charset="0"/>
              </a:rPr>
              <a:t>MSU, Advancing Diversity through the Alignment of Policies and Practices, NSF 			Advance Grant </a:t>
            </a:r>
            <a:r>
              <a:rPr lang="en-US" sz="1600" dirty="0" smtClean="0">
                <a:solidFill>
                  <a:schemeClr val="tx1"/>
                </a:solidFill>
                <a:latin typeface="Times New Roman" pitchFamily="18" charset="0"/>
                <a:cs typeface="Times New Roman" pitchFamily="18" charset="0"/>
              </a:rPr>
              <a:t>- </a:t>
            </a:r>
            <a:r>
              <a:rPr lang="en-US" sz="1600" u="sng" dirty="0" smtClean="0">
                <a:latin typeface="Times New Roman" pitchFamily="18" charset="0"/>
                <a:cs typeface="Times New Roman" pitchFamily="18" charset="0"/>
                <a:hlinkClick r:id="rId4"/>
              </a:rPr>
              <a:t>http://www.adapp-advance.msu.edu/</a:t>
            </a:r>
            <a:r>
              <a:rPr lang="en-US" sz="1600" dirty="0" smtClean="0">
                <a:latin typeface="Times New Roman" pitchFamily="18" charset="0"/>
                <a:cs typeface="Times New Roman" pitchFamily="18" charset="0"/>
              </a:rPr>
              <a:t> </a:t>
            </a:r>
            <a:endParaRPr lang="en-US" sz="1400" dirty="0" smtClean="0"/>
          </a:p>
          <a:p>
            <a:endParaRPr lang="en-US" sz="1800" dirty="0" smtClean="0"/>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67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09600"/>
            <a:ext cx="8229600" cy="770623"/>
          </a:xfrm>
        </p:spPr>
        <p:txBody>
          <a:bodyPr>
            <a:noAutofit/>
          </a:bodyPr>
          <a:lstStyle/>
          <a:p>
            <a:r>
              <a:rPr lang="en-US" sz="2000" b="1" dirty="0" smtClean="0">
                <a:solidFill>
                  <a:srgbClr val="216523"/>
                </a:solidFill>
                <a:latin typeface="Arial Black" pitchFamily="34" charset="0"/>
                <a:cs typeface="Times New Roman" pitchFamily="18" charset="0"/>
              </a:rPr>
              <a:t>Related Literature on Cultivating the Next Generation of </a:t>
            </a:r>
            <a:r>
              <a:rPr lang="en-US" sz="2000" b="1" smtClean="0">
                <a:solidFill>
                  <a:srgbClr val="216523"/>
                </a:solidFill>
                <a:latin typeface="Arial Black" pitchFamily="34" charset="0"/>
                <a:cs typeface="Times New Roman" pitchFamily="18" charset="0"/>
              </a:rPr>
              <a:t>Academic Leaders</a:t>
            </a:r>
            <a:endParaRPr lang="en-US" sz="2000" b="1" dirty="0" smtClean="0">
              <a:solidFill>
                <a:srgbClr val="216523"/>
              </a:solidFill>
              <a:latin typeface="Arial Black" pitchFamily="34" charset="0"/>
              <a:cs typeface="Times New Roman" pitchFamily="18" charset="0"/>
            </a:endParaRPr>
          </a:p>
        </p:txBody>
      </p:sp>
      <p:sp>
        <p:nvSpPr>
          <p:cNvPr id="3" name="Content Placeholder 2"/>
          <p:cNvSpPr>
            <a:spLocks noGrp="1"/>
          </p:cNvSpPr>
          <p:nvPr>
            <p:ph idx="1"/>
          </p:nvPr>
        </p:nvSpPr>
        <p:spPr>
          <a:xfrm>
            <a:off x="304800" y="1295400"/>
            <a:ext cx="8534400" cy="4255228"/>
          </a:xfrm>
        </p:spPr>
        <p:txBody>
          <a:bodyPr/>
          <a:lstStyle/>
          <a:p>
            <a:pPr>
              <a:defRPr/>
            </a:pPr>
            <a:r>
              <a:rPr lang="en-US" sz="1450" dirty="0" smtClean="0">
                <a:solidFill>
                  <a:schemeClr val="tx1"/>
                </a:solidFill>
                <a:latin typeface="Times New Roman" pitchFamily="18" charset="0"/>
                <a:cs typeface="Times New Roman" pitchFamily="18" charset="0"/>
              </a:rPr>
              <a:t>Appadurai, A. (2009, April 10).  Higher education’s coming leadership crisis.  </a:t>
            </a:r>
            <a:r>
              <a:rPr lang="en-US" sz="1450" i="1" dirty="0" smtClean="0">
                <a:solidFill>
                  <a:schemeClr val="tx1"/>
                </a:solidFill>
                <a:latin typeface="Times New Roman" pitchFamily="18" charset="0"/>
                <a:cs typeface="Times New Roman" pitchFamily="18" charset="0"/>
              </a:rPr>
              <a:t>The Chronicle of Higher Education</a:t>
            </a:r>
            <a:r>
              <a:rPr lang="en-US" sz="1450" dirty="0" smtClean="0">
                <a:solidFill>
                  <a:schemeClr val="tx1"/>
                </a:solidFill>
                <a:latin typeface="Times New Roman" pitchFamily="18" charset="0"/>
                <a:cs typeface="Times New Roman" pitchFamily="18" charset="0"/>
              </a:rPr>
              <a:t>, 54 (29).  Retrieved from </a:t>
            </a:r>
            <a:r>
              <a:rPr lang="en-US" sz="1450" u="sng" dirty="0" smtClean="0">
                <a:solidFill>
                  <a:schemeClr val="tx1"/>
                </a:solidFill>
                <a:latin typeface="Times New Roman" pitchFamily="18" charset="0"/>
                <a:cs typeface="Times New Roman" pitchFamily="18" charset="0"/>
                <a:hlinkClick r:id="rId3"/>
              </a:rPr>
              <a:t>Http://chronicle.com/weekly/v55/i31/31a06001.htm</a:t>
            </a:r>
            <a:r>
              <a:rPr lang="en-US" sz="1450" dirty="0" smtClean="0">
                <a:solidFill>
                  <a:schemeClr val="tx1"/>
                </a:solidFill>
                <a:latin typeface="Times New Roman" pitchFamily="18" charset="0"/>
                <a:cs typeface="Times New Roman" pitchFamily="18" charset="0"/>
              </a:rPr>
              <a:t> </a:t>
            </a:r>
          </a:p>
          <a:p>
            <a:pPr>
              <a:defRPr/>
            </a:pPr>
            <a:r>
              <a:rPr lang="en-US" sz="1450" dirty="0">
                <a:solidFill>
                  <a:schemeClr val="tx1"/>
                </a:solidFill>
                <a:latin typeface="Times New Roman" pitchFamily="18" charset="0"/>
                <a:cs typeface="Times New Roman" pitchFamily="18" charset="0"/>
              </a:rPr>
              <a:t>Barden, D.M., &amp; Curry, J. (2013, April 8). Faculty Members Can Lead, but Will They? </a:t>
            </a:r>
            <a:r>
              <a:rPr lang="en-US" sz="1450" i="1" dirty="0">
                <a:solidFill>
                  <a:schemeClr val="tx1"/>
                </a:solidFill>
                <a:latin typeface="Times New Roman" pitchFamily="18" charset="0"/>
                <a:cs typeface="Times New Roman" pitchFamily="18" charset="0"/>
              </a:rPr>
              <a:t>The Chronicle of Higher Education</a:t>
            </a:r>
            <a:r>
              <a:rPr lang="en-US" sz="1450" dirty="0">
                <a:solidFill>
                  <a:schemeClr val="tx1"/>
                </a:solidFill>
                <a:latin typeface="Times New Roman" pitchFamily="18" charset="0"/>
                <a:cs typeface="Times New Roman" pitchFamily="18" charset="0"/>
              </a:rPr>
              <a:t>, Run Your Campus. Retrieved from</a:t>
            </a:r>
            <a:r>
              <a:rPr lang="en-US" sz="1450" dirty="0">
                <a:solidFill>
                  <a:srgbClr val="FF0000"/>
                </a:solidFill>
                <a:latin typeface="Times New Roman" pitchFamily="18" charset="0"/>
                <a:cs typeface="Times New Roman" pitchFamily="18" charset="0"/>
              </a:rPr>
              <a:t> </a:t>
            </a:r>
            <a:r>
              <a:rPr lang="en-US" sz="1450" dirty="0">
                <a:solidFill>
                  <a:srgbClr val="FF0000"/>
                </a:solidFill>
                <a:latin typeface="Times New Roman" pitchFamily="18" charset="0"/>
                <a:cs typeface="Times New Roman" pitchFamily="18" charset="0"/>
                <a:hlinkClick r:id="rId4"/>
              </a:rPr>
              <a:t>http://chronicle.com/article/Faculty-Members-Can-Lead-but/138343/</a:t>
            </a:r>
            <a:endParaRPr lang="en-US" sz="1450" dirty="0">
              <a:solidFill>
                <a:srgbClr val="FF0000"/>
              </a:solidFill>
              <a:latin typeface="Times New Roman" pitchFamily="18" charset="0"/>
              <a:cs typeface="Times New Roman" pitchFamily="18" charset="0"/>
            </a:endParaRPr>
          </a:p>
          <a:p>
            <a:pPr>
              <a:defRPr/>
            </a:pPr>
            <a:r>
              <a:rPr lang="en-US" sz="1450" dirty="0">
                <a:solidFill>
                  <a:schemeClr val="tx1"/>
                </a:solidFill>
                <a:latin typeface="Times New Roman" pitchFamily="18" charset="0"/>
                <a:cs typeface="Times New Roman" pitchFamily="18" charset="0"/>
              </a:rPr>
              <a:t>Barrett, E., &amp; Cullinan, M. (2013, April 3).  Professor or Administrator? </a:t>
            </a:r>
            <a:r>
              <a:rPr lang="en-US" sz="1450" i="1" dirty="0">
                <a:solidFill>
                  <a:schemeClr val="tx1"/>
                </a:solidFill>
                <a:latin typeface="Times New Roman" pitchFamily="18" charset="0"/>
                <a:cs typeface="Times New Roman" pitchFamily="18" charset="0"/>
              </a:rPr>
              <a:t>The Chronicle of Higher Education</a:t>
            </a:r>
            <a:r>
              <a:rPr lang="en-US" sz="1450" dirty="0">
                <a:solidFill>
                  <a:schemeClr val="tx1"/>
                </a:solidFill>
                <a:latin typeface="Times New Roman" pitchFamily="18" charset="0"/>
                <a:cs typeface="Times New Roman" pitchFamily="18" charset="0"/>
              </a:rPr>
              <a:t>, Manage Your Career.  Retrieved from </a:t>
            </a:r>
            <a:r>
              <a:rPr lang="en-US" sz="1450" u="sng" dirty="0">
                <a:solidFill>
                  <a:srgbClr val="FF0000"/>
                </a:solidFill>
                <a:latin typeface="Times New Roman" pitchFamily="18" charset="0"/>
                <a:cs typeface="Times New Roman" pitchFamily="18" charset="0"/>
                <a:hlinkClick r:id="rId5"/>
              </a:rPr>
              <a:t>http://chronicle.com/article/Professor-or-Administrator-/138261</a:t>
            </a:r>
            <a:r>
              <a:rPr lang="en-US" sz="1450" u="sng" dirty="0" smtClean="0">
                <a:solidFill>
                  <a:srgbClr val="FF0000"/>
                </a:solidFill>
                <a:latin typeface="Times New Roman" pitchFamily="18" charset="0"/>
                <a:cs typeface="Times New Roman" pitchFamily="18" charset="0"/>
                <a:hlinkClick r:id="rId5"/>
              </a:rPr>
              <a:t>/</a:t>
            </a:r>
            <a:endParaRPr lang="en-US" sz="1450" dirty="0" smtClean="0">
              <a:solidFill>
                <a:schemeClr val="tx1"/>
              </a:solidFill>
              <a:latin typeface="Times New Roman" pitchFamily="18" charset="0"/>
              <a:cs typeface="Times New Roman" pitchFamily="18" charset="0"/>
            </a:endParaRPr>
          </a:p>
          <a:p>
            <a:pPr>
              <a:defRPr/>
            </a:pPr>
            <a:r>
              <a:rPr lang="en-US" sz="1450" dirty="0" smtClean="0">
                <a:solidFill>
                  <a:schemeClr val="tx1"/>
                </a:solidFill>
                <a:latin typeface="Times New Roman" pitchFamily="18" charset="0"/>
                <a:cs typeface="Times New Roman" pitchFamily="18" charset="0"/>
              </a:rPr>
              <a:t>Betts, K, Urias, D., Chavez, J., &amp; Betts, K. (2009, Spring). Higher education and shifting U.S. demographics:  Need for visible administrative career paths, professional development, succession planning and commitment to diversity. </a:t>
            </a:r>
            <a:r>
              <a:rPr lang="en-US" sz="1450" i="1" dirty="0" smtClean="0">
                <a:solidFill>
                  <a:schemeClr val="tx1"/>
                </a:solidFill>
                <a:latin typeface="Times New Roman" pitchFamily="18" charset="0"/>
                <a:cs typeface="Times New Roman" pitchFamily="18" charset="0"/>
              </a:rPr>
              <a:t>Academic Leadership:  The Online Journal</a:t>
            </a:r>
            <a:r>
              <a:rPr lang="en-US" sz="1450" dirty="0" smtClean="0">
                <a:solidFill>
                  <a:schemeClr val="tx1"/>
                </a:solidFill>
                <a:latin typeface="Times New Roman" pitchFamily="18" charset="0"/>
                <a:cs typeface="Times New Roman" pitchFamily="18" charset="0"/>
              </a:rPr>
              <a:t>, 7 (2). Retrieved from </a:t>
            </a:r>
            <a:r>
              <a:rPr lang="en-US" sz="1450" u="sng" dirty="0" smtClean="0">
                <a:solidFill>
                  <a:schemeClr val="tx1"/>
                </a:solidFill>
                <a:latin typeface="Times New Roman" pitchFamily="18" charset="0"/>
                <a:cs typeface="Times New Roman" pitchFamily="18" charset="0"/>
                <a:hlinkClick r:id="rId6"/>
              </a:rPr>
              <a:t>http://www.njepadeherc.org/site/685/doc_library/Higher%20Education%20Demographics.pdf</a:t>
            </a:r>
            <a:endParaRPr lang="en-US" sz="1450" u="sng" dirty="0" smtClean="0">
              <a:solidFill>
                <a:schemeClr val="tx1"/>
              </a:solidFill>
              <a:latin typeface="Times New Roman" pitchFamily="18" charset="0"/>
              <a:cs typeface="Times New Roman" pitchFamily="18" charset="0"/>
            </a:endParaRPr>
          </a:p>
          <a:p>
            <a:pPr>
              <a:defRPr/>
            </a:pPr>
            <a:r>
              <a:rPr lang="en-US" sz="1450" dirty="0" smtClean="0">
                <a:solidFill>
                  <a:schemeClr val="tx1"/>
                </a:solidFill>
                <a:latin typeface="Times New Roman" pitchFamily="18" charset="0"/>
                <a:cs typeface="Times New Roman" pitchFamily="18" charset="0"/>
              </a:rPr>
              <a:t>Braun, S., Nazlic, T., Weisweiler, S., Pawlowska, B., Peus, C. &amp; Frey, D. (2009).  Effective leadership development in higher education:  Individual and group level approaches.  </a:t>
            </a:r>
            <a:r>
              <a:rPr lang="en-US" sz="1450" i="1" dirty="0" smtClean="0">
                <a:solidFill>
                  <a:schemeClr val="tx1"/>
                </a:solidFill>
                <a:latin typeface="Times New Roman" pitchFamily="18" charset="0"/>
                <a:cs typeface="Times New Roman" pitchFamily="18" charset="0"/>
              </a:rPr>
              <a:t>The Journal of Leadership Education</a:t>
            </a:r>
            <a:r>
              <a:rPr lang="en-US" sz="1450" dirty="0" smtClean="0">
                <a:solidFill>
                  <a:schemeClr val="tx1"/>
                </a:solidFill>
                <a:latin typeface="Times New Roman" pitchFamily="18" charset="0"/>
                <a:cs typeface="Times New Roman" pitchFamily="18" charset="0"/>
              </a:rPr>
              <a:t>, 8, 195-206. </a:t>
            </a:r>
          </a:p>
          <a:p>
            <a:pPr>
              <a:defRPr/>
            </a:pPr>
            <a:r>
              <a:rPr lang="en-US" sz="1450" dirty="0" smtClean="0">
                <a:solidFill>
                  <a:schemeClr val="tx1"/>
                </a:solidFill>
                <a:latin typeface="Times New Roman" pitchFamily="18" charset="0"/>
                <a:cs typeface="Times New Roman" pitchFamily="18" charset="0"/>
              </a:rPr>
              <a:t>Buffone, N. (2009).  Leadership Continuity:  Enhancing the Cycle of leadership in Academic  Departments.  </a:t>
            </a:r>
            <a:r>
              <a:rPr lang="en-US" sz="1450" i="1" dirty="0" smtClean="0">
                <a:solidFill>
                  <a:schemeClr val="tx1"/>
                </a:solidFill>
                <a:latin typeface="Times New Roman" pitchFamily="18" charset="0"/>
                <a:cs typeface="Times New Roman" pitchFamily="18" charset="0"/>
              </a:rPr>
              <a:t>Open Access Dissertations</a:t>
            </a:r>
            <a:r>
              <a:rPr lang="en-US" sz="1450" dirty="0" smtClean="0">
                <a:solidFill>
                  <a:schemeClr val="tx1"/>
                </a:solidFill>
                <a:latin typeface="Times New Roman" pitchFamily="18" charset="0"/>
                <a:cs typeface="Times New Roman" pitchFamily="18" charset="0"/>
              </a:rPr>
              <a:t>, 35.</a:t>
            </a:r>
            <a:r>
              <a:rPr lang="en-US" sz="1450" i="1" dirty="0" smtClean="0">
                <a:solidFill>
                  <a:schemeClr val="tx1"/>
                </a:solidFill>
                <a:latin typeface="Times New Roman" pitchFamily="18" charset="0"/>
                <a:cs typeface="Times New Roman" pitchFamily="18" charset="0"/>
              </a:rPr>
              <a:t>   </a:t>
            </a:r>
          </a:p>
          <a:p>
            <a:pPr>
              <a:defRPr/>
            </a:pPr>
            <a:r>
              <a:rPr lang="en-US" sz="1450" dirty="0" smtClean="0">
                <a:solidFill>
                  <a:schemeClr val="tx1"/>
                </a:solidFill>
                <a:latin typeface="Times New Roman" pitchFamily="18" charset="0"/>
                <a:cs typeface="Times New Roman" pitchFamily="18" charset="0"/>
              </a:rPr>
              <a:t>DeZure, D., Shaw, A., &amp; Rojewski, J. (2014, January/February). Cultivating The Next Generation of Academic Leaders: Implications for Administrators and Faculty. </a:t>
            </a:r>
            <a:r>
              <a:rPr lang="en-US" sz="1450" i="1" dirty="0" smtClean="0">
                <a:solidFill>
                  <a:schemeClr val="tx1"/>
                </a:solidFill>
                <a:latin typeface="Times New Roman" pitchFamily="18" charset="0"/>
                <a:cs typeface="Times New Roman" pitchFamily="18" charset="0"/>
              </a:rPr>
              <a:t>Change,</a:t>
            </a:r>
            <a:r>
              <a:rPr lang="en-US" sz="1450" dirty="0" smtClean="0">
                <a:solidFill>
                  <a:schemeClr val="tx1"/>
                </a:solidFill>
                <a:latin typeface="Times New Roman" pitchFamily="18" charset="0"/>
                <a:cs typeface="Times New Roman" pitchFamily="18" charset="0"/>
              </a:rPr>
              <a:t> 6-12. (Copy provided.)</a:t>
            </a:r>
            <a:endParaRPr lang="en-US" sz="1450" i="1" dirty="0" smtClean="0">
              <a:solidFill>
                <a:schemeClr val="tx1"/>
              </a:solidFill>
              <a:latin typeface="Times New Roman" pitchFamily="18" charset="0"/>
              <a:cs typeface="Times New Roman" pitchFamily="18" charset="0"/>
            </a:endParaRPr>
          </a:p>
          <a:p>
            <a:pPr>
              <a:defRPr/>
            </a:pPr>
            <a:r>
              <a:rPr lang="en-US" sz="1450" dirty="0" smtClean="0">
                <a:solidFill>
                  <a:schemeClr val="tx1"/>
                </a:solidFill>
                <a:latin typeface="Times New Roman" pitchFamily="18" charset="0"/>
                <a:cs typeface="Times New Roman" pitchFamily="18" charset="0"/>
              </a:rPr>
              <a:t>Kezar, A. (Ed.) (2009). </a:t>
            </a:r>
            <a:r>
              <a:rPr lang="en-US" sz="1450" i="1" dirty="0" smtClean="0">
                <a:solidFill>
                  <a:schemeClr val="tx1"/>
                </a:solidFill>
                <a:latin typeface="Times New Roman" pitchFamily="18" charset="0"/>
                <a:cs typeface="Times New Roman" pitchFamily="18" charset="0"/>
              </a:rPr>
              <a:t>Rethinking Leadership in a Complex, Multicultural, and Global Environment.</a:t>
            </a:r>
            <a:r>
              <a:rPr lang="en-US" sz="1450" dirty="0" smtClean="0">
                <a:solidFill>
                  <a:schemeClr val="tx1"/>
                </a:solidFill>
                <a:latin typeface="Times New Roman" pitchFamily="18" charset="0"/>
                <a:cs typeface="Times New Roman" pitchFamily="18" charset="0"/>
              </a:rPr>
              <a:t> Sterling, VA:  Stylus Press.  </a:t>
            </a:r>
            <a:r>
              <a:rPr lang="en-US" sz="3200" dirty="0" smtClean="0">
                <a:solidFill>
                  <a:schemeClr val="tx1"/>
                </a:solidFill>
              </a:rPr>
              <a:t/>
            </a:r>
            <a:br>
              <a:rPr lang="en-US" sz="3200" dirty="0" smtClean="0">
                <a:solidFill>
                  <a:schemeClr val="tx1"/>
                </a:solidFill>
              </a:rPr>
            </a:br>
            <a:endParaRPr lang="en-US" sz="320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68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85800"/>
            <a:ext cx="8229600" cy="770623"/>
          </a:xfrm>
        </p:spPr>
        <p:txBody>
          <a:bodyPr>
            <a:noAutofit/>
          </a:bodyPr>
          <a:lstStyle/>
          <a:p>
            <a:r>
              <a:rPr lang="en-US" sz="2800" b="1" dirty="0" smtClean="0">
                <a:solidFill>
                  <a:srgbClr val="216523"/>
                </a:solidFill>
                <a:latin typeface="Arial Black" pitchFamily="34" charset="0"/>
                <a:cs typeface="Times New Roman" pitchFamily="18" charset="0"/>
              </a:rPr>
              <a:t>Related Literature on Cultivating a Pipeline into Academic Leadership Cont.</a:t>
            </a:r>
          </a:p>
        </p:txBody>
      </p:sp>
      <p:sp>
        <p:nvSpPr>
          <p:cNvPr id="3" name="Content Placeholder 2"/>
          <p:cNvSpPr>
            <a:spLocks noGrp="1"/>
          </p:cNvSpPr>
          <p:nvPr>
            <p:ph idx="1"/>
          </p:nvPr>
        </p:nvSpPr>
        <p:spPr>
          <a:xfrm>
            <a:off x="457200" y="1447800"/>
            <a:ext cx="8229600" cy="4255228"/>
          </a:xfrm>
        </p:spPr>
        <p:txBody>
          <a:bodyPr/>
          <a:lstStyle/>
          <a:p>
            <a:pPr>
              <a:defRPr/>
            </a:pPr>
            <a:r>
              <a:rPr lang="en-US" sz="1500" dirty="0">
                <a:solidFill>
                  <a:schemeClr val="tx1"/>
                </a:solidFill>
                <a:latin typeface="Times New Roman" pitchFamily="18" charset="0"/>
                <a:cs typeface="Times New Roman" pitchFamily="18" charset="0"/>
              </a:rPr>
              <a:t>Kezar, A. (2009). Leadership development on campus within the corporate </a:t>
            </a:r>
            <a:r>
              <a:rPr lang="en-US" sz="1500" dirty="0" smtClean="0">
                <a:solidFill>
                  <a:schemeClr val="tx1"/>
                </a:solidFill>
                <a:latin typeface="Times New Roman" pitchFamily="18" charset="0"/>
                <a:cs typeface="Times New Roman" pitchFamily="18" charset="0"/>
              </a:rPr>
              <a:t>new marketplace</a:t>
            </a:r>
            <a:r>
              <a:rPr lang="en-US" sz="1500" dirty="0">
                <a:solidFill>
                  <a:schemeClr val="tx1"/>
                </a:solidFill>
                <a:latin typeface="Times New Roman" pitchFamily="18" charset="0"/>
                <a:cs typeface="Times New Roman" pitchFamily="18" charset="0"/>
              </a:rPr>
              <a:t>. </a:t>
            </a:r>
            <a:r>
              <a:rPr lang="en-US" sz="1500" dirty="0" smtClean="0">
                <a:solidFill>
                  <a:schemeClr val="tx1"/>
                </a:solidFill>
                <a:latin typeface="Times New Roman" pitchFamily="18" charset="0"/>
                <a:cs typeface="Times New Roman" pitchFamily="18" charset="0"/>
              </a:rPr>
              <a:t>In J. Knapp &amp; D. Siegel (eds). </a:t>
            </a:r>
            <a:r>
              <a:rPr lang="en-US" sz="1500" i="1" dirty="0" smtClean="0">
                <a:solidFill>
                  <a:schemeClr val="tx1"/>
                </a:solidFill>
                <a:latin typeface="Times New Roman" pitchFamily="18" charset="0"/>
                <a:cs typeface="Times New Roman" pitchFamily="18" charset="0"/>
              </a:rPr>
              <a:t>The </a:t>
            </a:r>
            <a:r>
              <a:rPr lang="en-US" sz="1500" i="1" dirty="0">
                <a:solidFill>
                  <a:schemeClr val="tx1"/>
                </a:solidFill>
                <a:latin typeface="Times New Roman" pitchFamily="18" charset="0"/>
                <a:cs typeface="Times New Roman" pitchFamily="18" charset="0"/>
              </a:rPr>
              <a:t>Business of Higher Education. </a:t>
            </a:r>
            <a:r>
              <a:rPr lang="en-US" sz="1500" dirty="0" smtClean="0">
                <a:solidFill>
                  <a:schemeClr val="tx1"/>
                </a:solidFill>
                <a:latin typeface="Times New Roman" pitchFamily="18" charset="0"/>
                <a:cs typeface="Times New Roman" pitchFamily="18" charset="0"/>
              </a:rPr>
              <a:t>(pp. 53-73), Westport, CT. Praeger Press.</a:t>
            </a:r>
          </a:p>
          <a:p>
            <a:pPr>
              <a:defRPr/>
            </a:pPr>
            <a:r>
              <a:rPr lang="en-US" sz="1500" dirty="0" smtClean="0">
                <a:solidFill>
                  <a:schemeClr val="tx1"/>
                </a:solidFill>
                <a:latin typeface="Times New Roman" pitchFamily="18" charset="0"/>
                <a:cs typeface="Times New Roman" pitchFamily="18" charset="0"/>
              </a:rPr>
              <a:t>Kezar</a:t>
            </a:r>
            <a:r>
              <a:rPr lang="en-US" sz="1500" dirty="0">
                <a:solidFill>
                  <a:schemeClr val="tx1"/>
                </a:solidFill>
                <a:latin typeface="Times New Roman" pitchFamily="18" charset="0"/>
                <a:cs typeface="Times New Roman" pitchFamily="18" charset="0"/>
              </a:rPr>
              <a:t>, A., &amp; Lester, J. (</a:t>
            </a:r>
            <a:r>
              <a:rPr lang="en-US" sz="1500" dirty="0" smtClean="0">
                <a:solidFill>
                  <a:schemeClr val="tx1"/>
                </a:solidFill>
                <a:latin typeface="Times New Roman" pitchFamily="18" charset="0"/>
                <a:cs typeface="Times New Roman" pitchFamily="18" charset="0"/>
              </a:rPr>
              <a:t>2009). </a:t>
            </a:r>
            <a:r>
              <a:rPr lang="en-US" sz="1500" dirty="0">
                <a:solidFill>
                  <a:schemeClr val="tx1"/>
                </a:solidFill>
                <a:latin typeface="Times New Roman" pitchFamily="18" charset="0"/>
                <a:cs typeface="Times New Roman" pitchFamily="18" charset="0"/>
              </a:rPr>
              <a:t> Leadership in a world of divided feminism. </a:t>
            </a:r>
            <a:r>
              <a:rPr lang="en-US" sz="1500" i="1" dirty="0">
                <a:solidFill>
                  <a:schemeClr val="tx1"/>
                </a:solidFill>
                <a:latin typeface="Times New Roman" pitchFamily="18" charset="0"/>
                <a:cs typeface="Times New Roman" pitchFamily="18" charset="0"/>
              </a:rPr>
              <a:t> </a:t>
            </a:r>
            <a:r>
              <a:rPr lang="en-US" sz="1500" i="1" dirty="0" smtClean="0">
                <a:solidFill>
                  <a:schemeClr val="tx1"/>
                </a:solidFill>
                <a:latin typeface="Times New Roman" pitchFamily="18" charset="0"/>
                <a:cs typeface="Times New Roman" pitchFamily="18" charset="0"/>
              </a:rPr>
              <a:t>NASPA Journal </a:t>
            </a:r>
            <a:r>
              <a:rPr lang="en-US" sz="1500" i="1" dirty="0">
                <a:solidFill>
                  <a:schemeClr val="tx1"/>
                </a:solidFill>
                <a:latin typeface="Times New Roman" pitchFamily="18" charset="0"/>
                <a:cs typeface="Times New Roman" pitchFamily="18" charset="0"/>
              </a:rPr>
              <a:t>About Women in Higher Education,</a:t>
            </a:r>
            <a:r>
              <a:rPr lang="en-US" sz="1500" dirty="0">
                <a:solidFill>
                  <a:schemeClr val="tx1"/>
                </a:solidFill>
                <a:latin typeface="Times New Roman" pitchFamily="18" charset="0"/>
                <a:cs typeface="Times New Roman" pitchFamily="18" charset="0"/>
              </a:rPr>
              <a:t> 1 (1), 49-73</a:t>
            </a:r>
            <a:r>
              <a:rPr lang="en-US" sz="1500" dirty="0" smtClean="0">
                <a:solidFill>
                  <a:schemeClr val="tx1"/>
                </a:solidFill>
                <a:latin typeface="Times New Roman" pitchFamily="18" charset="0"/>
                <a:cs typeface="Times New Roman" pitchFamily="18" charset="0"/>
              </a:rPr>
              <a:t>.</a:t>
            </a:r>
          </a:p>
          <a:p>
            <a:pPr>
              <a:defRPr/>
            </a:pPr>
            <a:r>
              <a:rPr lang="en-US" sz="1500" dirty="0" smtClean="0">
                <a:solidFill>
                  <a:schemeClr val="tx1"/>
                </a:solidFill>
                <a:latin typeface="Times New Roman" pitchFamily="18" charset="0"/>
                <a:cs typeface="Times New Roman" pitchFamily="18" charset="0"/>
              </a:rPr>
              <a:t>Mansbach, J. (2012, August).  Early Career Faculty and Leadership Development:  An Intersection.  Independent Study. Michigan State University. Unpublished Manuscript.</a:t>
            </a:r>
          </a:p>
          <a:p>
            <a:pPr>
              <a:defRPr/>
            </a:pPr>
            <a:r>
              <a:rPr lang="en-US" sz="1500" dirty="0" smtClean="0">
                <a:solidFill>
                  <a:schemeClr val="tx1"/>
                </a:solidFill>
                <a:latin typeface="Times New Roman" pitchFamily="18" charset="0"/>
                <a:cs typeface="Times New Roman" pitchFamily="18" charset="0"/>
              </a:rPr>
              <a:t>Leubsdorf, B. (2006, September 1).  Boomers’ retirement may create talent squeeze.  </a:t>
            </a:r>
            <a:r>
              <a:rPr lang="en-US" sz="1500" i="1" dirty="0" smtClean="0">
                <a:solidFill>
                  <a:schemeClr val="tx1"/>
                </a:solidFill>
                <a:latin typeface="Times New Roman" pitchFamily="18" charset="0"/>
                <a:cs typeface="Times New Roman" pitchFamily="18" charset="0"/>
              </a:rPr>
              <a:t>The Chronicle of Higher Education</a:t>
            </a:r>
            <a:r>
              <a:rPr lang="en-US" sz="1500" dirty="0" smtClean="0">
                <a:solidFill>
                  <a:schemeClr val="tx1"/>
                </a:solidFill>
                <a:latin typeface="Times New Roman" pitchFamily="18" charset="0"/>
                <a:cs typeface="Times New Roman" pitchFamily="18" charset="0"/>
              </a:rPr>
              <a:t>, 53 (2).  Retrieved from </a:t>
            </a:r>
            <a:r>
              <a:rPr lang="en-US" sz="1500" u="sng" dirty="0" smtClean="0">
                <a:solidFill>
                  <a:schemeClr val="tx1"/>
                </a:solidFill>
                <a:latin typeface="Times New Roman" pitchFamily="18" charset="0"/>
                <a:cs typeface="Times New Roman" pitchFamily="18" charset="0"/>
                <a:hlinkClick r:id="rId3"/>
              </a:rPr>
              <a:t>Http://chronicle.com/weekly/v53/i02/02a05101.htm</a:t>
            </a:r>
            <a:r>
              <a:rPr lang="en-US" sz="1500" dirty="0" smtClean="0">
                <a:solidFill>
                  <a:schemeClr val="tx1"/>
                </a:solidFill>
                <a:latin typeface="Times New Roman" pitchFamily="18" charset="0"/>
                <a:cs typeface="Times New Roman" pitchFamily="18" charset="0"/>
              </a:rPr>
              <a:t> </a:t>
            </a:r>
          </a:p>
          <a:p>
            <a:pPr>
              <a:defRPr/>
            </a:pPr>
            <a:r>
              <a:rPr lang="en-US" sz="1500" dirty="0" smtClean="0">
                <a:solidFill>
                  <a:schemeClr val="tx1"/>
                </a:solidFill>
                <a:latin typeface="Times New Roman" pitchFamily="18" charset="0"/>
                <a:cs typeface="Times New Roman" pitchFamily="18" charset="0"/>
              </a:rPr>
              <a:t>Luna, G. (2012).  Planning for an American higher education leadership crisis:  The succession issue for administrators.  </a:t>
            </a:r>
            <a:r>
              <a:rPr lang="en-US" sz="1500" i="1" dirty="0" smtClean="0">
                <a:solidFill>
                  <a:schemeClr val="tx1"/>
                </a:solidFill>
                <a:latin typeface="Times New Roman" pitchFamily="18" charset="0"/>
                <a:cs typeface="Times New Roman" pitchFamily="18" charset="0"/>
              </a:rPr>
              <a:t>International Leadership Journal</a:t>
            </a:r>
            <a:r>
              <a:rPr lang="en-US" sz="1500" dirty="0" smtClean="0">
                <a:solidFill>
                  <a:schemeClr val="tx1"/>
                </a:solidFill>
                <a:latin typeface="Times New Roman" pitchFamily="18" charset="0"/>
                <a:cs typeface="Times New Roman" pitchFamily="18" charset="0"/>
              </a:rPr>
              <a:t>, 56.</a:t>
            </a:r>
          </a:p>
          <a:p>
            <a:pPr>
              <a:defRPr/>
            </a:pPr>
            <a:r>
              <a:rPr lang="en-US" sz="1500" dirty="0" smtClean="0">
                <a:solidFill>
                  <a:schemeClr val="tx1"/>
                </a:solidFill>
                <a:latin typeface="Times New Roman" pitchFamily="18" charset="0"/>
                <a:cs typeface="Times New Roman" pitchFamily="18" charset="0"/>
              </a:rPr>
              <a:t>Maxwell, D. (2009). Engaging the Next Generation of Faculty. Presidency, 12(1), 3.</a:t>
            </a:r>
          </a:p>
          <a:p>
            <a:pPr>
              <a:defRPr/>
            </a:pPr>
            <a:r>
              <a:rPr lang="en-US" sz="1500" dirty="0" smtClean="0">
                <a:solidFill>
                  <a:schemeClr val="tx1"/>
                </a:solidFill>
                <a:latin typeface="Times New Roman" pitchFamily="18" charset="0"/>
                <a:cs typeface="Times New Roman" pitchFamily="18" charset="0"/>
              </a:rPr>
              <a:t>Prigge, G.W. (2010). Traits and Development Needed by Leaders for Success in the Complex World of Higher Education.  </a:t>
            </a:r>
            <a:r>
              <a:rPr lang="en-US" sz="1500" i="1" dirty="0" smtClean="0">
                <a:solidFill>
                  <a:schemeClr val="tx1"/>
                </a:solidFill>
                <a:latin typeface="Times New Roman" pitchFamily="18" charset="0"/>
                <a:cs typeface="Times New Roman" pitchFamily="18" charset="0"/>
              </a:rPr>
              <a:t>The Journal of Higher Education Management</a:t>
            </a:r>
            <a:r>
              <a:rPr lang="en-US" sz="1500" dirty="0" smtClean="0">
                <a:solidFill>
                  <a:schemeClr val="tx1"/>
                </a:solidFill>
                <a:latin typeface="Times New Roman" pitchFamily="18" charset="0"/>
                <a:cs typeface="Times New Roman" pitchFamily="18" charset="0"/>
              </a:rPr>
              <a:t>, 25 (1), 3.</a:t>
            </a:r>
          </a:p>
          <a:p>
            <a:pPr>
              <a:defRPr/>
            </a:pPr>
            <a:r>
              <a:rPr lang="en-US" sz="1500" dirty="0" smtClean="0">
                <a:solidFill>
                  <a:schemeClr val="tx1"/>
                </a:solidFill>
                <a:latin typeface="Times New Roman" pitchFamily="18" charset="0"/>
                <a:cs typeface="Times New Roman" pitchFamily="18" charset="0"/>
              </a:rPr>
              <a:t>Reille, A., &amp; Kezar, A. (2010).  Balancing the pros and cons of community college “Grow-Your-Own” </a:t>
            </a:r>
            <a:r>
              <a:rPr lang="en-US" sz="1500" dirty="0">
                <a:solidFill>
                  <a:schemeClr val="tx1"/>
                </a:solidFill>
                <a:latin typeface="Times New Roman" pitchFamily="18" charset="0"/>
                <a:cs typeface="Times New Roman" pitchFamily="18" charset="0"/>
              </a:rPr>
              <a:t>L</a:t>
            </a:r>
            <a:r>
              <a:rPr lang="en-US" sz="1500" dirty="0" smtClean="0">
                <a:solidFill>
                  <a:schemeClr val="tx1"/>
                </a:solidFill>
                <a:latin typeface="Times New Roman" pitchFamily="18" charset="0"/>
                <a:cs typeface="Times New Roman" pitchFamily="18" charset="0"/>
              </a:rPr>
              <a:t>eadership Programs.  </a:t>
            </a:r>
            <a:r>
              <a:rPr lang="en-US" sz="1500" i="1" dirty="0" smtClean="0">
                <a:solidFill>
                  <a:schemeClr val="tx1"/>
                </a:solidFill>
                <a:latin typeface="Times New Roman" pitchFamily="18" charset="0"/>
                <a:cs typeface="Times New Roman" pitchFamily="18" charset="0"/>
              </a:rPr>
              <a:t>Community College Review</a:t>
            </a:r>
            <a:r>
              <a:rPr lang="en-US" sz="1500" dirty="0" smtClean="0">
                <a:solidFill>
                  <a:schemeClr val="tx1"/>
                </a:solidFill>
                <a:latin typeface="Times New Roman" pitchFamily="18" charset="0"/>
                <a:cs typeface="Times New Roman" pitchFamily="18" charset="0"/>
              </a:rPr>
              <a:t>, 38 (1), 59-81. </a:t>
            </a:r>
          </a:p>
          <a:p>
            <a:pPr>
              <a:defRPr/>
            </a:pPr>
            <a:r>
              <a:rPr lang="en-US" sz="1500" dirty="0">
                <a:solidFill>
                  <a:schemeClr val="tx1"/>
                </a:solidFill>
                <a:latin typeface="Times New Roman" pitchFamily="18" charset="0"/>
                <a:cs typeface="Times New Roman" pitchFamily="18" charset="0"/>
              </a:rPr>
              <a:t>Wergin, J. (2007). </a:t>
            </a:r>
            <a:r>
              <a:rPr lang="en-US" sz="1500" i="1" dirty="0">
                <a:solidFill>
                  <a:schemeClr val="tx1"/>
                </a:solidFill>
                <a:latin typeface="Times New Roman" pitchFamily="18" charset="0"/>
                <a:cs typeface="Times New Roman" pitchFamily="18" charset="0"/>
              </a:rPr>
              <a:t>Leadership in Place. </a:t>
            </a:r>
            <a:r>
              <a:rPr lang="en-US" sz="1500" dirty="0" smtClean="0">
                <a:solidFill>
                  <a:schemeClr val="tx1"/>
                </a:solidFill>
                <a:latin typeface="Times New Roman" pitchFamily="18" charset="0"/>
                <a:cs typeface="Times New Roman" pitchFamily="18" charset="0"/>
              </a:rPr>
              <a:t>Boston: </a:t>
            </a:r>
            <a:r>
              <a:rPr lang="en-US" sz="1500" dirty="0">
                <a:solidFill>
                  <a:schemeClr val="tx1"/>
                </a:solidFill>
                <a:latin typeface="Times New Roman" pitchFamily="18" charset="0"/>
                <a:cs typeface="Times New Roman" pitchFamily="18" charset="0"/>
              </a:rPr>
              <a:t>Anker </a:t>
            </a:r>
            <a:r>
              <a:rPr lang="en-US" sz="1500" dirty="0" smtClean="0">
                <a:solidFill>
                  <a:schemeClr val="tx1"/>
                </a:solidFill>
                <a:latin typeface="Times New Roman" pitchFamily="18" charset="0"/>
                <a:cs typeface="Times New Roman" pitchFamily="18" charset="0"/>
              </a:rPr>
              <a:t>Publishing.</a:t>
            </a:r>
          </a:p>
          <a:p>
            <a:pPr>
              <a:defRPr/>
            </a:pPr>
            <a:r>
              <a:rPr lang="en-US" sz="1500" dirty="0" smtClean="0">
                <a:solidFill>
                  <a:schemeClr val="tx1"/>
                </a:solidFill>
                <a:latin typeface="Times New Roman" pitchFamily="18" charset="0"/>
                <a:cs typeface="Times New Roman" pitchFamily="18" charset="0"/>
              </a:rPr>
              <a:t>Zemke, R., Raines, C.,  &amp; Filipczak, B. (2000).  Generations at work:  Managing the clash of veterans, boomers, xers, and nexters in your workplace.  NY:  AMACOM.</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endParaRPr lang="en-US" sz="320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BEE52D7-AD47-4F83-996A-5A5B564E2F99}" type="slidenum">
              <a:rPr lang="en-US" smtClean="0"/>
              <a:pPr>
                <a:defRPr/>
              </a:pPr>
              <a:t>69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50092"/>
            <a:ext cx="7772400" cy="1883508"/>
          </a:xfrm>
          <a:noFill/>
        </p:spPr>
        <p:txBody>
          <a:bodyPr>
            <a:normAutofit/>
          </a:bodyPr>
          <a:lstStyle/>
          <a:p>
            <a:pPr algn="ctr"/>
            <a:r>
              <a:rPr lang="en-US" b="1" dirty="0" smtClean="0">
                <a:solidFill>
                  <a:srgbClr val="006600"/>
                </a:solidFill>
                <a:latin typeface="Arial Black" pitchFamily="34" charset="0"/>
              </a:rPr>
              <a:t>Need for A Study of </a:t>
            </a:r>
            <a:br>
              <a:rPr lang="en-US" b="1" dirty="0" smtClean="0">
                <a:solidFill>
                  <a:srgbClr val="006600"/>
                </a:solidFill>
                <a:latin typeface="Arial Black" pitchFamily="34" charset="0"/>
              </a:rPr>
            </a:br>
            <a:r>
              <a:rPr lang="en-US" b="1" dirty="0" smtClean="0">
                <a:solidFill>
                  <a:srgbClr val="006600"/>
                </a:solidFill>
                <a:latin typeface="Arial Black" pitchFamily="34" charset="0"/>
              </a:rPr>
              <a:t>Mid-Career Faculty</a:t>
            </a:r>
          </a:p>
        </p:txBody>
      </p:sp>
      <p:sp>
        <p:nvSpPr>
          <p:cNvPr id="8195" name="Rectangle 3"/>
          <p:cNvSpPr>
            <a:spLocks noGrp="1" noChangeArrowheads="1"/>
          </p:cNvSpPr>
          <p:nvPr>
            <p:ph type="body" idx="1"/>
          </p:nvPr>
        </p:nvSpPr>
        <p:spPr>
          <a:xfrm>
            <a:off x="414215" y="1676400"/>
            <a:ext cx="7893539" cy="3906352"/>
          </a:xfrm>
        </p:spPr>
        <p:txBody>
          <a:bodyPr/>
          <a:lstStyle/>
          <a:p>
            <a:pPr>
              <a:lnSpc>
                <a:spcPct val="90000"/>
              </a:lnSpc>
              <a:buFont typeface="Wingdings" pitchFamily="2" charset="2"/>
              <a:buChar char="Ø"/>
              <a:defRPr/>
            </a:pPr>
            <a:r>
              <a:rPr lang="en-US" sz="3000" b="1" dirty="0" smtClean="0">
                <a:solidFill>
                  <a:schemeClr val="tx1"/>
                </a:solidFill>
                <a:latin typeface="Times New Roman" pitchFamily="18" charset="0"/>
                <a:cs typeface="Times New Roman" pitchFamily="18" charset="0"/>
              </a:rPr>
              <a:t>National Context</a:t>
            </a:r>
          </a:p>
          <a:p>
            <a:pPr lvl="1">
              <a:lnSpc>
                <a:spcPct val="90000"/>
              </a:lnSpc>
              <a:buFont typeface="Wingdings" pitchFamily="2" charset="2"/>
              <a:buChar char="Ø"/>
              <a:defRPr/>
            </a:pPr>
            <a:r>
              <a:rPr lang="en-US" sz="2600" b="1" dirty="0" smtClean="0">
                <a:solidFill>
                  <a:schemeClr val="tx1"/>
                </a:solidFill>
                <a:latin typeface="Times New Roman" pitchFamily="18" charset="0"/>
                <a:cs typeface="Times New Roman" pitchFamily="18" charset="0"/>
              </a:rPr>
              <a:t>Limited research on mid-career faculty</a:t>
            </a:r>
          </a:p>
          <a:p>
            <a:pPr>
              <a:lnSpc>
                <a:spcPct val="90000"/>
              </a:lnSpc>
              <a:buFont typeface="Wingdings" pitchFamily="2" charset="2"/>
              <a:buChar char="Ø"/>
              <a:defRPr/>
            </a:pPr>
            <a:r>
              <a:rPr lang="en-US" sz="3000" b="1" dirty="0" smtClean="0">
                <a:solidFill>
                  <a:schemeClr val="tx1"/>
                </a:solidFill>
                <a:latin typeface="Times New Roman" pitchFamily="18" charset="0"/>
                <a:cs typeface="Times New Roman" pitchFamily="18" charset="0"/>
              </a:rPr>
              <a:t>Institutional Context</a:t>
            </a:r>
          </a:p>
          <a:p>
            <a:pPr lvl="1">
              <a:lnSpc>
                <a:spcPct val="90000"/>
              </a:lnSpc>
              <a:defRPr/>
            </a:pPr>
            <a:r>
              <a:rPr lang="en-US" sz="2700" b="1" dirty="0" smtClean="0">
                <a:solidFill>
                  <a:schemeClr val="tx1"/>
                </a:solidFill>
                <a:latin typeface="Times New Roman" pitchFamily="18" charset="0"/>
                <a:cs typeface="Times New Roman" pitchFamily="18" charset="0"/>
              </a:rPr>
              <a:t>Large, public research university (MSU)</a:t>
            </a:r>
          </a:p>
          <a:p>
            <a:pPr lvl="1">
              <a:lnSpc>
                <a:spcPct val="90000"/>
              </a:lnSpc>
              <a:defRPr/>
            </a:pPr>
            <a:r>
              <a:rPr lang="en-US" sz="2700" b="1" dirty="0" smtClean="0">
                <a:solidFill>
                  <a:schemeClr val="tx1"/>
                </a:solidFill>
                <a:latin typeface="Times New Roman" pitchFamily="18" charset="0"/>
                <a:cs typeface="Times New Roman" pitchFamily="18" charset="0"/>
              </a:rPr>
              <a:t>F&amp;OD Mission:  “To support faculty </a:t>
            </a:r>
            <a:r>
              <a:rPr lang="en-US" sz="2700" b="1" u="sng" dirty="0" smtClean="0">
                <a:solidFill>
                  <a:schemeClr val="tx1"/>
                </a:solidFill>
                <a:latin typeface="Times New Roman" pitchFamily="18" charset="0"/>
                <a:cs typeface="Times New Roman" pitchFamily="18" charset="0"/>
              </a:rPr>
              <a:t>across the career stages</a:t>
            </a:r>
            <a:r>
              <a:rPr lang="en-US" sz="2700" b="1" dirty="0" smtClean="0">
                <a:solidFill>
                  <a:schemeClr val="tx1"/>
                </a:solidFill>
                <a:latin typeface="Times New Roman" pitchFamily="18" charset="0"/>
                <a:cs typeface="Times New Roman" pitchFamily="18" charset="0"/>
              </a:rPr>
              <a:t> and across the tripartite mission of teaching, research, and outreach</a:t>
            </a:r>
          </a:p>
          <a:p>
            <a:pPr lvl="1">
              <a:lnSpc>
                <a:spcPct val="90000"/>
              </a:lnSpc>
              <a:defRPr/>
            </a:pPr>
            <a:r>
              <a:rPr lang="en-US" sz="2700" b="1" dirty="0" smtClean="0">
                <a:solidFill>
                  <a:schemeClr val="tx1"/>
                </a:solidFill>
                <a:latin typeface="Times New Roman" pitchFamily="18" charset="0"/>
                <a:cs typeface="Times New Roman" pitchFamily="18" charset="0"/>
              </a:rPr>
              <a:t>F&amp;OD Advisory Board said to “map the terrain of the mid-career experience.”</a:t>
            </a:r>
          </a:p>
          <a:p>
            <a:pPr lvl="1">
              <a:lnSpc>
                <a:spcPct val="90000"/>
              </a:lnSpc>
              <a:defRPr/>
            </a:pPr>
            <a:r>
              <a:rPr lang="en-US" sz="2700" b="1" dirty="0" smtClean="0">
                <a:solidFill>
                  <a:schemeClr val="tx1"/>
                </a:solidFill>
                <a:latin typeface="Times New Roman" pitchFamily="18" charset="0"/>
                <a:cs typeface="Times New Roman" pitchFamily="18" charset="0"/>
              </a:rPr>
              <a:t>MSU Research Team: </a:t>
            </a:r>
            <a:r>
              <a:rPr lang="en-US" sz="1800" b="1" dirty="0" smtClean="0">
                <a:solidFill>
                  <a:schemeClr val="tx1"/>
                </a:solidFill>
                <a:latin typeface="Times New Roman" pitchFamily="18" charset="0"/>
                <a:cs typeface="Times New Roman" pitchFamily="18" charset="0"/>
              </a:rPr>
              <a:t>Baldwin, DeZure, Shaw &amp; Amoretto </a:t>
            </a:r>
          </a:p>
          <a:p>
            <a:pPr lvl="2">
              <a:lnSpc>
                <a:spcPct val="90000"/>
              </a:lnSpc>
              <a:defRPr/>
            </a:pPr>
            <a:r>
              <a:rPr lang="en-US" sz="1400" b="1" dirty="0" smtClean="0">
                <a:solidFill>
                  <a:schemeClr val="tx1"/>
                </a:solidFill>
                <a:latin typeface="Times New Roman" pitchFamily="18" charset="0"/>
                <a:cs typeface="Times New Roman" pitchFamily="18" charset="0"/>
              </a:rPr>
              <a:t>2007 POD Menges Award for Outstanding Research in Faculty Development</a:t>
            </a:r>
          </a:p>
          <a:p>
            <a:pPr lvl="1">
              <a:lnSpc>
                <a:spcPct val="90000"/>
              </a:lnSpc>
              <a:buNone/>
              <a:defRPr/>
            </a:pPr>
            <a:endParaRPr lang="en-US" sz="2700" dirty="0" smtClean="0">
              <a:solidFill>
                <a:schemeClr val="tx1"/>
              </a:solidFill>
              <a:latin typeface="Times New Roman" pitchFamily="18" charset="0"/>
              <a:cs typeface="Times New Roman" pitchFamily="18" charset="0"/>
            </a:endParaRPr>
          </a:p>
          <a:p>
            <a:pPr lvl="1">
              <a:lnSpc>
                <a:spcPct val="90000"/>
              </a:lnSpc>
              <a:buNone/>
              <a:defRPr/>
            </a:pPr>
            <a:endParaRPr lang="en-US" dirty="0" smtClean="0">
              <a:cs typeface="Times New Roman" pitchFamily="18" charset="0"/>
            </a:endParaRPr>
          </a:p>
          <a:p>
            <a:pPr>
              <a:lnSpc>
                <a:spcPct val="90000"/>
              </a:lnSpc>
              <a:buNone/>
              <a:defRPr/>
            </a:pPr>
            <a:endParaRPr lang="en-US" sz="3100" dirty="0" smtClean="0">
              <a:solidFill>
                <a:schemeClr val="tx1"/>
              </a:solidFill>
              <a:latin typeface="Times New Roman" pitchFamily="18" charset="0"/>
              <a:cs typeface="Times New Roman" pitchFamily="18" charset="0"/>
            </a:endParaRPr>
          </a:p>
        </p:txBody>
      </p:sp>
      <p:pic>
        <p:nvPicPr>
          <p:cNvPr id="4" name="Picture 3" descr="Change_article.jpg"/>
          <p:cNvPicPr>
            <a:picLocks noChangeAspect="1"/>
          </p:cNvPicPr>
          <p:nvPr/>
        </p:nvPicPr>
        <p:blipFill>
          <a:blip r:embed="rId3" cstate="print"/>
          <a:srcRect l="8100" t="5959" r="8473" b="6109"/>
          <a:stretch>
            <a:fillRect/>
          </a:stretch>
        </p:blipFill>
        <p:spPr>
          <a:xfrm>
            <a:off x="7391400" y="1295400"/>
            <a:ext cx="1555998" cy="2133600"/>
          </a:xfrm>
          <a:prstGeom prst="rect">
            <a:avLst/>
          </a:prstGeom>
        </p:spPr>
      </p:pic>
      <p:sp>
        <p:nvSpPr>
          <p:cNvPr id="5" name="Slide Number Placeholder 4"/>
          <p:cNvSpPr>
            <a:spLocks noGrp="1"/>
          </p:cNvSpPr>
          <p:nvPr>
            <p:ph type="sldNum" sz="quarter" idx="12"/>
          </p:nvPr>
        </p:nvSpPr>
        <p:spPr/>
        <p:txBody>
          <a:bodyPr/>
          <a:lstStyle/>
          <a:p>
            <a:pPr>
              <a:defRPr/>
            </a:pPr>
            <a:fld id="{1D937D43-8D06-4024-B223-378598DF12C9}" type="slidenum">
              <a:rPr lang="en-US" smtClean="0"/>
              <a:pPr>
                <a:defRPr/>
              </a:pPr>
              <a:t>7</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6600"/>
                </a:solidFill>
                <a:latin typeface="Arial Black" pitchFamily="34" charset="0"/>
              </a:rPr>
              <a:t>To Connect…</a:t>
            </a:r>
            <a:endParaRPr lang="en-US" b="1" dirty="0">
              <a:solidFill>
                <a:srgbClr val="006600"/>
              </a:solidFill>
              <a:latin typeface="Arial Black" pitchFamily="34" charset="0"/>
            </a:endParaRPr>
          </a:p>
        </p:txBody>
      </p:sp>
      <p:sp>
        <p:nvSpPr>
          <p:cNvPr id="3" name="Content Placeholder 2"/>
          <p:cNvSpPr>
            <a:spLocks noGrp="1"/>
          </p:cNvSpPr>
          <p:nvPr>
            <p:ph idx="1"/>
          </p:nvPr>
        </p:nvSpPr>
        <p:spPr>
          <a:xfrm>
            <a:off x="457200" y="2362200"/>
            <a:ext cx="8229600" cy="4066495"/>
          </a:xfrm>
        </p:spPr>
        <p:txBody>
          <a:bodyPr/>
          <a:lstStyle/>
          <a:p>
            <a:pPr algn="ctr">
              <a:buNone/>
            </a:pPr>
            <a:r>
              <a:rPr lang="en-US" b="1" dirty="0" smtClean="0">
                <a:solidFill>
                  <a:schemeClr val="tx1"/>
                </a:solidFill>
                <a:latin typeface="Times New Roman" pitchFamily="18" charset="0"/>
                <a:cs typeface="Times New Roman" pitchFamily="18" charset="0"/>
              </a:rPr>
              <a:t>Deborah DeZure</a:t>
            </a:r>
          </a:p>
          <a:p>
            <a:pPr algn="ctr">
              <a:buNone/>
            </a:pPr>
            <a:r>
              <a:rPr lang="en-US" b="1" dirty="0" smtClean="0">
                <a:latin typeface="Times New Roman" pitchFamily="18" charset="0"/>
                <a:cs typeface="Times New Roman" pitchFamily="18" charset="0"/>
                <a:hlinkClick r:id="rId3"/>
              </a:rPr>
              <a:t>ddezure@msu.edu</a:t>
            </a:r>
            <a:endParaRPr lang="en-US" b="1" dirty="0" smtClean="0">
              <a:latin typeface="Times New Roman" pitchFamily="18" charset="0"/>
              <a:cs typeface="Times New Roman" pitchFamily="18" charset="0"/>
            </a:endParaRPr>
          </a:p>
          <a:p>
            <a:pPr algn="ctr">
              <a:buNone/>
            </a:pPr>
            <a:r>
              <a:rPr lang="en-US" b="1" dirty="0" smtClean="0">
                <a:solidFill>
                  <a:schemeClr val="tx1"/>
                </a:solidFill>
                <a:latin typeface="Times New Roman" pitchFamily="18" charset="0"/>
                <a:cs typeface="Times New Roman" pitchFamily="18" charset="0"/>
              </a:rPr>
              <a:t>517 432-5125</a:t>
            </a:r>
          </a:p>
          <a:p>
            <a:pPr algn="ctr">
              <a:buNone/>
            </a:pPr>
            <a:endParaRPr lang="en-US" dirty="0"/>
          </a:p>
        </p:txBody>
      </p:sp>
      <p:sp>
        <p:nvSpPr>
          <p:cNvPr id="4" name="Slide Number Placeholder 3"/>
          <p:cNvSpPr>
            <a:spLocks noGrp="1"/>
          </p:cNvSpPr>
          <p:nvPr>
            <p:ph type="sldNum" sz="quarter" idx="12"/>
          </p:nvPr>
        </p:nvSpPr>
        <p:spPr/>
        <p:txBody>
          <a:bodyPr/>
          <a:lstStyle/>
          <a:p>
            <a:pPr>
              <a:defRPr/>
            </a:pPr>
            <a:fld id="{B16C75F5-8468-4F6A-A7E1-40935D58310D}" type="slidenum">
              <a:rPr lang="en-US" smtClean="0"/>
              <a:pPr>
                <a:defRPr/>
              </a:pPr>
              <a:t>70</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59508"/>
            <a:ext cx="7772400" cy="1371600"/>
          </a:xfrm>
          <a:noFill/>
        </p:spPr>
        <p:txBody>
          <a:bodyPr>
            <a:normAutofit/>
          </a:bodyPr>
          <a:lstStyle/>
          <a:p>
            <a:pPr algn="ctr"/>
            <a:r>
              <a:rPr lang="en-US" sz="3800" b="1" dirty="0" smtClean="0">
                <a:solidFill>
                  <a:srgbClr val="006600"/>
                </a:solidFill>
                <a:latin typeface="Arial Black" pitchFamily="34" charset="0"/>
              </a:rPr>
              <a:t>Study Goals &amp; Participants</a:t>
            </a:r>
          </a:p>
        </p:txBody>
      </p:sp>
      <p:sp>
        <p:nvSpPr>
          <p:cNvPr id="7171" name="Rectangle 3"/>
          <p:cNvSpPr>
            <a:spLocks noGrp="1" noChangeArrowheads="1"/>
          </p:cNvSpPr>
          <p:nvPr>
            <p:ph type="body" idx="1"/>
          </p:nvPr>
        </p:nvSpPr>
        <p:spPr>
          <a:xfrm>
            <a:off x="609600" y="1371600"/>
            <a:ext cx="7924800" cy="4617342"/>
          </a:xfrm>
        </p:spPr>
        <p:txBody>
          <a:bodyPr/>
          <a:lstStyle/>
          <a:p>
            <a:pPr>
              <a:defRPr/>
            </a:pPr>
            <a:r>
              <a:rPr lang="en-US" b="1" dirty="0" smtClean="0">
                <a:solidFill>
                  <a:schemeClr val="tx1"/>
                </a:solidFill>
                <a:latin typeface="Times New Roman" pitchFamily="18" charset="0"/>
                <a:cs typeface="Times New Roman" pitchFamily="18" charset="0"/>
              </a:rPr>
              <a:t>To identify the expectations, experiences, challenges and support for mid-career faculty perceived by mid-career faculty and chairs at MSU.</a:t>
            </a:r>
          </a:p>
          <a:p>
            <a:pPr>
              <a:defRPr/>
            </a:pPr>
            <a:endParaRPr lang="en-US" sz="18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To identify promising practices, recommendations and implications for practice</a:t>
            </a:r>
          </a:p>
          <a:p>
            <a:pPr>
              <a:defRPr/>
            </a:pPr>
            <a:endParaRPr lang="en-US" sz="1800" b="1" dirty="0" smtClean="0">
              <a:solidFill>
                <a:schemeClr val="tx1"/>
              </a:solidFill>
              <a:latin typeface="Times New Roman" pitchFamily="18" charset="0"/>
              <a:cs typeface="Times New Roman" pitchFamily="18" charset="0"/>
            </a:endParaRPr>
          </a:p>
          <a:p>
            <a:pPr>
              <a:defRPr/>
            </a:pPr>
            <a:r>
              <a:rPr lang="en-US" b="1" dirty="0" smtClean="0">
                <a:solidFill>
                  <a:schemeClr val="tx1"/>
                </a:solidFill>
                <a:latin typeface="Times New Roman" pitchFamily="18" charset="0"/>
                <a:cs typeface="Times New Roman" pitchFamily="18" charset="0"/>
              </a:rPr>
              <a:t>Interviewed 20 Chairs, 20 Mid-Career Faculty (1-5 and  6-20 years post-tenure) about their needs, experiences, and challenges.</a:t>
            </a:r>
          </a:p>
          <a:p>
            <a:pPr>
              <a:defRPr/>
            </a:pPr>
            <a:endParaRPr lang="en-US" dirty="0" smtClean="0">
              <a:solidFill>
                <a:schemeClr val="tx1"/>
              </a:solidFill>
              <a:latin typeface="Times New Roman" pitchFamily="18" charset="0"/>
              <a:cs typeface="Times New Roman" pitchFamily="18" charset="0"/>
            </a:endParaRPr>
          </a:p>
          <a:p>
            <a:pPr>
              <a:defRPr/>
            </a:pPr>
            <a:endParaRPr lang="en-US" dirty="0" smtClean="0">
              <a:solidFill>
                <a:schemeClr val="tx1"/>
              </a:solidFill>
              <a:latin typeface="Times New Roman" pitchFamily="18" charset="0"/>
              <a:cs typeface="Times New Roman" pitchFamily="18" charset="0"/>
            </a:endParaRPr>
          </a:p>
          <a:p>
            <a:pPr>
              <a:defRPr/>
            </a:pPr>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53292"/>
            <a:ext cx="7895492" cy="1219200"/>
          </a:xfrm>
        </p:spPr>
        <p:txBody>
          <a:bodyPr>
            <a:normAutofit/>
          </a:bodyPr>
          <a:lstStyle/>
          <a:p>
            <a:pPr algn="ctr"/>
            <a:r>
              <a:rPr lang="en-US" sz="3800" b="1" dirty="0" smtClean="0">
                <a:solidFill>
                  <a:srgbClr val="006600"/>
                </a:solidFill>
                <a:latin typeface="Arial Black" pitchFamily="34" charset="0"/>
              </a:rPr>
              <a:t>Findings: Themes</a:t>
            </a:r>
          </a:p>
        </p:txBody>
      </p:sp>
      <p:sp>
        <p:nvSpPr>
          <p:cNvPr id="12291" name="Rectangle 3"/>
          <p:cNvSpPr>
            <a:spLocks noGrp="1" noChangeArrowheads="1"/>
          </p:cNvSpPr>
          <p:nvPr>
            <p:ph type="body" idx="1"/>
          </p:nvPr>
        </p:nvSpPr>
        <p:spPr>
          <a:xfrm>
            <a:off x="762000" y="1524000"/>
            <a:ext cx="7620000" cy="4495800"/>
          </a:xfrm>
        </p:spPr>
        <p:txBody>
          <a:bodyPr/>
          <a:lstStyle/>
          <a:p>
            <a:pPr>
              <a:lnSpc>
                <a:spcPct val="90000"/>
              </a:lnSpc>
            </a:pPr>
            <a:r>
              <a:rPr lang="en-US" b="1" dirty="0" smtClean="0">
                <a:solidFill>
                  <a:schemeClr val="tx1"/>
                </a:solidFill>
                <a:effectLst/>
                <a:latin typeface="Times New Roman" pitchFamily="18" charset="0"/>
                <a:cs typeface="Times New Roman" pitchFamily="18" charset="0"/>
              </a:rPr>
              <a:t>Expectations of mid-career faculty</a:t>
            </a:r>
          </a:p>
          <a:p>
            <a:pPr lvl="1">
              <a:lnSpc>
                <a:spcPct val="90000"/>
              </a:lnSpc>
            </a:pPr>
            <a:r>
              <a:rPr lang="en-US" b="1" dirty="0" smtClean="0">
                <a:solidFill>
                  <a:schemeClr val="tx1"/>
                </a:solidFill>
                <a:effectLst/>
                <a:latin typeface="Times New Roman" pitchFamily="18" charset="0"/>
                <a:cs typeface="Times New Roman" pitchFamily="18" charset="0"/>
              </a:rPr>
              <a:t>High or enhanced performance (especially in research and grants) </a:t>
            </a:r>
          </a:p>
          <a:p>
            <a:pPr lvl="1">
              <a:lnSpc>
                <a:spcPct val="90000"/>
              </a:lnSpc>
            </a:pPr>
            <a:r>
              <a:rPr lang="en-US" b="1" dirty="0" smtClean="0">
                <a:solidFill>
                  <a:schemeClr val="tx1"/>
                </a:solidFill>
                <a:effectLst/>
                <a:latin typeface="Times New Roman" pitchFamily="18" charset="0"/>
                <a:cs typeface="Times New Roman" pitchFamily="18" charset="0"/>
              </a:rPr>
              <a:t>New roles, new duties (especially service; also leadership, administration)</a:t>
            </a:r>
          </a:p>
          <a:p>
            <a:pPr lvl="1">
              <a:lnSpc>
                <a:spcPct val="90000"/>
              </a:lnSpc>
            </a:pPr>
            <a:r>
              <a:rPr lang="en-US" b="1" dirty="0" smtClean="0">
                <a:solidFill>
                  <a:schemeClr val="tx1"/>
                </a:solidFill>
                <a:latin typeface="Times New Roman" pitchFamily="18" charset="0"/>
                <a:cs typeface="Times New Roman" pitchFamily="18" charset="0"/>
              </a:rPr>
              <a:t>Newly tenured faculty surprised by the increase in work</a:t>
            </a:r>
            <a:endParaRPr lang="en-US" b="1" dirty="0" smtClean="0">
              <a:solidFill>
                <a:schemeClr val="tx1"/>
              </a:solidFill>
              <a:effectLst/>
              <a:latin typeface="Times New Roman" pitchFamily="18" charset="0"/>
              <a:cs typeface="Times New Roman" pitchFamily="18" charset="0"/>
            </a:endParaRPr>
          </a:p>
          <a:p>
            <a:pPr lvl="1">
              <a:lnSpc>
                <a:spcPct val="90000"/>
              </a:lnSpc>
            </a:pPr>
            <a:endParaRPr lang="en-US" sz="2000" b="1" dirty="0" smtClean="0">
              <a:solidFill>
                <a:schemeClr val="tx1"/>
              </a:solidFill>
              <a:effectLst/>
              <a:latin typeface="Times New Roman" pitchFamily="18" charset="0"/>
              <a:cs typeface="Times New Roman" pitchFamily="18" charset="0"/>
            </a:endParaRPr>
          </a:p>
          <a:p>
            <a:pPr>
              <a:lnSpc>
                <a:spcPct val="90000"/>
              </a:lnSpc>
            </a:pPr>
            <a:r>
              <a:rPr lang="en-US" b="1" dirty="0" smtClean="0">
                <a:solidFill>
                  <a:schemeClr val="tx1"/>
                </a:solidFill>
                <a:effectLst/>
                <a:latin typeface="Times New Roman" pitchFamily="18" charset="0"/>
                <a:cs typeface="Times New Roman" pitchFamily="18" charset="0"/>
              </a:rPr>
              <a:t>High Performers</a:t>
            </a:r>
          </a:p>
          <a:p>
            <a:pPr lvl="1">
              <a:lnSpc>
                <a:spcPct val="90000"/>
              </a:lnSpc>
            </a:pPr>
            <a:r>
              <a:rPr lang="en-US" b="1" dirty="0" smtClean="0">
                <a:solidFill>
                  <a:schemeClr val="tx1"/>
                </a:solidFill>
                <a:effectLst/>
                <a:latin typeface="Times New Roman" pitchFamily="18" charset="0"/>
                <a:cs typeface="Times New Roman" pitchFamily="18" charset="0"/>
              </a:rPr>
              <a:t>Network, collaborate, build teams</a:t>
            </a:r>
          </a:p>
          <a:p>
            <a:pPr lvl="1">
              <a:lnSpc>
                <a:spcPct val="90000"/>
              </a:lnSpc>
            </a:pPr>
            <a:r>
              <a:rPr lang="en-US" b="1" dirty="0" smtClean="0">
                <a:solidFill>
                  <a:schemeClr val="tx1"/>
                </a:solidFill>
                <a:effectLst/>
                <a:latin typeface="Times New Roman" pitchFamily="18" charset="0"/>
                <a:cs typeface="Times New Roman" pitchFamily="18" charset="0"/>
              </a:rPr>
              <a:t>Exhibit adaptability, flexibility</a:t>
            </a:r>
          </a:p>
          <a:p>
            <a:pPr lvl="1">
              <a:lnSpc>
                <a:spcPct val="90000"/>
              </a:lnSpc>
            </a:pPr>
            <a:r>
              <a:rPr lang="en-US" b="1" dirty="0" smtClean="0">
                <a:solidFill>
                  <a:schemeClr val="tx1"/>
                </a:solidFill>
                <a:latin typeface="Times New Roman" pitchFamily="18" charset="0"/>
                <a:cs typeface="Times New Roman" pitchFamily="18" charset="0"/>
              </a:rPr>
              <a:t>Obtain external grants</a:t>
            </a:r>
            <a:endParaRPr lang="en-US" b="1" dirty="0" smtClean="0">
              <a:solidFill>
                <a:schemeClr val="tx1"/>
              </a:solidFill>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D937D43-8D06-4024-B223-378598DF12C9}" type="slidenum">
              <a:rPr lang="en-US" smtClean="0"/>
              <a:pPr>
                <a:defRPr/>
              </a:pPr>
              <a:t>9</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500"/>
                                        <p:tgtEl>
                                          <p:spTgt spid="122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animEffect transition="in" filter="fade">
                                      <p:cBhvr>
                                        <p:cTn id="21" dur="500"/>
                                        <p:tgtEl>
                                          <p:spTgt spid="1229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291">
                                            <p:txEl>
                                              <p:pRg st="6" end="6"/>
                                            </p:txEl>
                                          </p:spTgt>
                                        </p:tgtEl>
                                        <p:attrNameLst>
                                          <p:attrName>style.visibility</p:attrName>
                                        </p:attrNameLst>
                                      </p:cBhvr>
                                      <p:to>
                                        <p:strVal val="visible"/>
                                      </p:to>
                                    </p:set>
                                    <p:animEffect transition="in" filter="fade">
                                      <p:cBhvr>
                                        <p:cTn id="24" dur="500"/>
                                        <p:tgtEl>
                                          <p:spTgt spid="12291">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291">
                                            <p:txEl>
                                              <p:pRg st="7" end="7"/>
                                            </p:txEl>
                                          </p:spTgt>
                                        </p:tgtEl>
                                        <p:attrNameLst>
                                          <p:attrName>style.visibility</p:attrName>
                                        </p:attrNameLst>
                                      </p:cBhvr>
                                      <p:to>
                                        <p:strVal val="visible"/>
                                      </p:to>
                                    </p:set>
                                    <p:animEffect transition="in" filter="fade">
                                      <p:cBhvr>
                                        <p:cTn id="27" dur="500"/>
                                        <p:tgtEl>
                                          <p:spTgt spid="12291">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1">
                                            <p:txEl>
                                              <p:pRg st="8" end="8"/>
                                            </p:txEl>
                                          </p:spTgt>
                                        </p:tgtEl>
                                        <p:attrNameLst>
                                          <p:attrName>style.visibility</p:attrName>
                                        </p:attrNameLst>
                                      </p:cBhvr>
                                      <p:to>
                                        <p:strVal val="visible"/>
                                      </p:to>
                                    </p:set>
                                    <p:animEffect transition="in" filter="fade">
                                      <p:cBhvr>
                                        <p:cTn id="30"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8&quot; unique_id=&quot;10720&quot;&gt;&lt;/object&gt;&lt;object type=&quot;2&quot; unique_id=&quot;10721&quot;&gt;&lt;object type=&quot;3&quot; unique_id=&quot;15125&quot;&gt;&lt;property id=&quot;20148&quot; value=&quot;5&quot;/&gt;&lt;property id=&quot;20300&quot; value=&quot;Slide 1 - &amp;quot; Charting Your Path Workshop North Carolina State University, Raleigh, NC  May 12, 2014  Understanding the Terrain &quot;/&gt;&lt;property id=&quot;20307&quot; value=&quot;566&quot;/&gt;&lt;/object&gt;&lt;object type=&quot;3&quot; unique_id=&quot;15134&quot;&gt;&lt;property id=&quot;20148&quot; value=&quot;5&quot;/&gt;&lt;property id=&quot;20300&quot; value=&quot;Slide 4 - &amp;quot;Bottom Line&amp;quot;&quot;/&gt;&lt;property id=&quot;20307&quot; value=&quot;575&quot;/&gt;&lt;/object&gt;&lt;object type=&quot;3&quot; unique_id=&quot;21209&quot;&gt;&lt;property id=&quot;20148&quot; value=&quot;5&quot;/&gt;&lt;property id=&quot;20300&quot; value=&quot;Slide 3 - &amp;quot;What Motivates Faculty at Work? Blackburn, R. &amp;amp; Lawrence, J.  (1995) Faculty at Work: Motivation, Expectation, Sati&quot;/&gt;&lt;property id=&quot;20307&quot; value=&quot;625&quot;/&gt;&lt;/object&gt;&lt;object type=&quot;3&quot; unique_id=&quot;22113&quot;&gt;&lt;property id=&quot;20148&quot; value=&quot;5&quot;/&gt;&lt;property id=&quot;20300&quot; value=&quot;Slide 9 - &amp;quot;Findings: Themes&amp;quot;&quot;/&gt;&lt;property id=&quot;20307&quot; value=&quot;629&quot;/&gt;&lt;/object&gt;&lt;object type=&quot;3&quot; unique_id=&quot;22114&quot;&gt;&lt;property id=&quot;20148&quot; value=&quot;5&quot;/&gt;&lt;property id=&quot;20300&quot; value=&quot;Slide 10 - &amp;quot;Findings:  Themes (cont.)&amp;quot;&quot;/&gt;&lt;property id=&quot;20307&quot; value=&quot;630&quot;/&gt;&lt;/object&gt;&lt;object type=&quot;3&quot; unique_id=&quot;22115&quot;&gt;&lt;property id=&quot;20148&quot; value=&quot;5&quot;/&gt;&lt;property id=&quot;20300&quot; value=&quot;Slide 11 - &amp;quot;Participant Voices:  Achieving tenure was “liberating.”&amp;quot;&quot;/&gt;&lt;property id=&quot;20307&quot; value=&quot;631&quot;/&gt;&lt;/object&gt;&lt;object type=&quot;3&quot; unique_id=&quot;22116&quot;&gt;&lt;property id=&quot;20148&quot; value=&quot;5&quot;/&gt;&lt;property id=&quot;20300&quot; value=&quot;Slide 12 - &amp;quot;“What do I do now?”&amp;quot;&quot;/&gt;&lt;property id=&quot;20307&quot; value=&quot;632&quot;/&gt;&lt;/object&gt;&lt;object type=&quot;3&quot; unique_id=&quot;22117&quot;&gt;&lt;property id=&quot;20148&quot; value=&quot;5&quot;/&gt;&lt;property id=&quot;20300&quot; value=&quot;Slide 13 - &amp;quot;Themes &amp;quot;&quot;/&gt;&lt;property id=&quot;20307&quot; value=&quot;633&quot;/&gt;&lt;/object&gt;&lt;object type=&quot;3&quot; unique_id=&quot;22118&quot;&gt;&lt;property id=&quot;20148&quot; value=&quot;5&quot;/&gt;&lt;property id=&quot;20300&quot; value=&quot;Slide 14 - &amp;quot;“Neglected” and “Ignored”&amp;quot;&quot;/&gt;&lt;property id=&quot;20307&quot; value=&quot;634&quot;/&gt;&lt;/object&gt;&lt;object type=&quot;3&quot; unique_id=&quot;22119&quot;&gt;&lt;property id=&quot;20148&quot; value=&quot;5&quot;/&gt;&lt;property id=&quot;20300&quot; value=&quot;Slide 15 - &amp;quot;Themes (cont.)&amp;quot;&quot;/&gt;&lt;property id=&quot;20307&quot; value=&quot;635&quot;/&gt;&lt;/object&gt;&lt;object type=&quot;3&quot; unique_id=&quot;22120&quot;&gt;&lt;property id=&quot;20148&quot; value=&quot;5&quot;/&gt;&lt;property id=&quot;20300&quot; value=&quot;Slide 16 - &amp;quot;“Burnout”&amp;quot;&quot;/&gt;&lt;property id=&quot;20307&quot; value=&quot;636&quot;/&gt;&lt;/object&gt;&lt;object type=&quot;3&quot; unique_id=&quot;22121&quot;&gt;&lt;property id=&quot;20148&quot; value=&quot;5&quot;/&gt;&lt;property id=&quot;20300&quot; value=&quot;Slide 17 - &amp;quot;Themes-Challenges&amp;quot;&quot;/&gt;&lt;property id=&quot;20307&quot; value=&quot;637&quot;/&gt;&lt;/object&gt;&lt;object type=&quot;3&quot; unique_id=&quot;22122&quot;&gt;&lt;property id=&quot;20148&quot; value=&quot;5&quot;/&gt;&lt;property id=&quot;20300&quot; value=&quot;Slide 18 - &amp;quot;Themes&amp;quot;&quot;/&gt;&lt;property id=&quot;20307&quot; value=&quot;638&quot;/&gt;&lt;/object&gt;&lt;object type=&quot;3&quot; unique_id=&quot;22123&quot;&gt;&lt;property id=&quot;20148&quot; value=&quot;5&quot;/&gt;&lt;property id=&quot;20300&quot; value=&quot;Slide 19 - &amp;quot;“Higher Stresses”&amp;quot;&quot;/&gt;&lt;property id=&quot;20307&quot; value=&quot;639&quot;/&gt;&lt;/object&gt;&lt;object type=&quot;3&quot; unique_id=&quot;22124&quot;&gt;&lt;property id=&quot;20148&quot; value=&quot;5&quot;/&gt;&lt;property id=&quot;20300&quot; value=&quot;Slide 20 - &amp;quot;Themes (Support)&amp;quot;&quot;/&gt;&lt;property id=&quot;20307&quot; value=&quot;640&quot;/&gt;&lt;/object&gt;&lt;object type=&quot;3&quot; unique_id=&quot;22125&quot;&gt;&lt;property id=&quot;20148&quot; value=&quot;5&quot;/&gt;&lt;property id=&quot;20300&quot; value=&quot;Slide 22 - &amp;quot;Findings:  Themes&amp;quot;&quot;/&gt;&lt;property id=&quot;20307&quot; value=&quot;641&quot;/&gt;&lt;/object&gt;&lt;object type=&quot;3&quot; unique_id=&quot;22127&quot;&gt;&lt;property id=&quot;20148&quot; value=&quot;5&quot;/&gt;&lt;property id=&quot;20300&quot; value=&quot;Slide 25 - &amp;quot;Contested Topic:   Audience Poll &amp;quot;&quot;/&gt;&lt;property id=&quot;20307&quot; value=&quot;643&quot;/&gt;&lt;/object&gt;&lt;object type=&quot;3&quot; unique_id=&quot;22129&quot;&gt;&lt;property id=&quot;20148&quot; value=&quot;5&quot;/&gt;&lt;property id=&quot;20300&quot; value=&quot;Slide 24 - &amp;quot; “Diversify Expectations”&amp;quot;&quot;/&gt;&lt;property id=&quot;20307&quot; value=&quot;645&quot;/&gt;&lt;/object&gt;&lt;object type=&quot;3&quot; unique_id=&quot;22130&quot;&gt;&lt;property id=&quot;20148&quot; value=&quot;5&quot;/&gt;&lt;property id=&quot;20300&quot; value=&quot;Slide 30 - &amp;quot;Recommendations and Promising Practices*:   Institutional Efforts, Chairs/Heads, RP&amp;amp;T Committees,  and Mid-Career &quot;/&gt;&lt;property id=&quot;20307&quot; value=&quot;646&quot;/&gt;&lt;/object&gt;&lt;object type=&quot;3&quot; unique_id=&quot;22132&quot;&gt;&lt;property id=&quot;20148&quot; value=&quot;5&quot;/&gt;&lt;property id=&quot;20300&quot; value=&quot;Slide 26 - &amp;quot;New MSU Initiatives &amp;quot;&quot;/&gt;&lt;property id=&quot;20307&quot; value=&quot;648&quot;/&gt;&lt;/object&gt;&lt;object type=&quot;3&quot; unique_id=&quot;22133&quot;&gt;&lt;property id=&quot;20148&quot; value=&quot;5&quot;/&gt;&lt;property id=&quot;20300&quot; value=&quot;Slide 28 - &amp;quot;New MSU Initiatives Cont.&amp;quot;&quot;/&gt;&lt;property id=&quot;20307&quot; value=&quot;649&quot;/&gt;&lt;/object&gt;&lt;object type=&quot;3&quot; unique_id=&quot;22134&quot;&gt;&lt;property id=&quot;20148&quot; value=&quot;5&quot;/&gt;&lt;property id=&quot;20300&quot; value=&quot;Slide 27 - &amp;quot; New MSU Initiatives Cont.&amp;quot;&quot;/&gt;&lt;property id=&quot;20307&quot; value=&quot;650&quot;/&gt;&lt;/object&gt;&lt;object type=&quot;3&quot; unique_id=&quot;23535&quot;&gt;&lt;property id=&quot;20148&quot; value=&quot;5&quot;/&gt;&lt;property id=&quot;20300&quot; value=&quot;Slide 66 - &amp;quot;Related Literature on Mid-Career Faculty&amp;quot;&quot;/&gt;&lt;property id=&quot;20307&quot; value=&quot;651&quot;/&gt;&lt;/object&gt;&lt;object type=&quot;3&quot; unique_id=&quot;23536&quot;&gt;&lt;property id=&quot;20148&quot; value=&quot;5&quot;/&gt;&lt;property id=&quot;20300&quot; value=&quot;Slide 67 - &amp;quot;Related Literature &amp;amp; Resources on Mid-Career Faculty Cont.&amp;quot;&quot;/&gt;&lt;property id=&quot;20307&quot; value=&quot;652&quot;/&gt;&lt;/object&gt;&lt;object type=&quot;3&quot; unique_id=&quot;25721&quot;&gt;&lt;property id=&quot;20148&quot; value=&quot;5&quot;/&gt;&lt;property id=&quot;20300&quot; value=&quot;Slide 31 - &amp;quot;MSU Initiatives Continued   Study of the Pipeline into Leadership and Academic Administration  &amp;quot;&quot;/&gt;&lt;property id=&quot;20307&quot; value=&quot;653&quot;/&gt;&lt;/object&gt;&lt;object type=&quot;3&quot; unique_id=&quot;25722&quot;&gt;&lt;property id=&quot;20148&quot; value=&quot;5&quot;/&gt;&lt;property id=&quot;20300&quot; value=&quot;Slide 32 - &amp;quot;Need to Understand and Cultivate the Next Generation of Academic Administrators&amp;quot;&quot;/&gt;&lt;property id=&quot;20307&quot; value=&quot;654&quot;/&gt;&lt;/object&gt;&lt;object type=&quot;3&quot; unique_id=&quot;25723&quot;&gt;&lt;property id=&quot;20148&quot; value=&quot;5&quot;/&gt;&lt;property id=&quot;20300&quot; value=&quot;Slide 33 - &amp;quot;Goals of the Pipeline into Leadership Study&amp;quot;&quot;/&gt;&lt;property id=&quot;20307&quot; value=&quot;655&quot;/&gt;&lt;/object&gt;&lt;object type=&quot;3&quot; unique_id=&quot;25725&quot;&gt;&lt;property id=&quot;20148&quot; value=&quot;5&quot;/&gt;&lt;property id=&quot;20300&quot; value=&quot;Slide 34 - &amp;quot;Administrators’ Leadership Trajectories &amp;quot;&quot;/&gt;&lt;property id=&quot;20307&quot; value=&quot;657&quot;/&gt;&lt;/object&gt;&lt;object type=&quot;3&quot; unique_id=&quot;25726&quot;&gt;&lt;property id=&quot;20148&quot; value=&quot;5&quot;/&gt;&lt;property id=&quot;20300&quot; value=&quot;Slide 35 - &amp;quot;Why Administrators Pursued/Agreed to Take Their Formal Leadership Roles &amp;quot;&quot;/&gt;&lt;property id=&quot;20307&quot; value=&quot;658&quot;/&gt;&lt;/object&gt;&lt;object type=&quot;3&quot; unique_id=&quot;25727&quot;&gt;&lt;property id=&quot;20148&quot; value=&quot;5&quot;/&gt;&lt;property id=&quot;20300&quot; value=&quot;Slide 36 - &amp;quot;Benefits of Formal Leadership Roles:   Why do It?&amp;quot;&quot;/&gt;&lt;property id=&quot;20307&quot; value=&quot;659&quot;/&gt;&lt;/object&gt;&lt;object type=&quot;3&quot; unique_id=&quot;25728&quot;&gt;&lt;property id=&quot;20148&quot; value=&quot;5&quot;/&gt;&lt;property id=&quot;20300&quot; value=&quot;Slide 37 - &amp;quot;Faculty:  Leadership Trajectories&amp;quot;&quot;/&gt;&lt;property id=&quot;20307&quot; value=&quot;660&quot;/&gt;&lt;/object&gt;&lt;object type=&quot;3&quot; unique_id=&quot;25731&quot;&gt;&lt;property id=&quot;20148&quot; value=&quot;5&quot;/&gt;&lt;property id=&quot;20300&quot; value=&quot;Slide 41 - &amp;quot;Leadership Traits Most Valued                        (by Administrators &amp;amp; Faculty) &amp;quot;&quot;/&gt;&lt;property id=&quot;20307&quot; value=&quot;663&quot;/&gt;&lt;/object&gt;&lt;object type=&quot;3&quot; unique_id=&quot;25738&quot;&gt;&lt;property id=&quot;20148&quot; value=&quot;5&quot;/&gt;&lt;property id=&quot;20300&quot; value=&quot;Slide 53 - &amp;quot;A Contested Topic&amp;quot;&quot;/&gt;&lt;property id=&quot;20307&quot; value=&quot;670&quot;/&gt;&lt;/object&gt;&lt;object type=&quot;3&quot; unique_id=&quot;25744&quot;&gt;&lt;property id=&quot;20148&quot; value=&quot;5&quot;/&gt;&lt;property id=&quot;20300&quot; value=&quot;Slide 68 - &amp;quot;Related Literature on Cultivating the Next Generation of Academic Leaders&amp;quot;&quot;/&gt;&lt;property id=&quot;20307&quot; value=&quot;676&quot;/&gt;&lt;/object&gt;&lt;object type=&quot;3&quot; unique_id=&quot;25745&quot;&gt;&lt;property id=&quot;20148&quot; value=&quot;5&quot;/&gt;&lt;property id=&quot;20300&quot; value=&quot;Slide 69 - &amp;quot;Related Literature on Cultivating a Pipeline into Academic Leadership Cont.&amp;quot;&quot;/&gt;&lt;property id=&quot;20307&quot; value=&quot;677&quot;/&gt;&lt;/object&gt;&lt;object type=&quot;3&quot; unique_id=&quot;25826&quot;&gt;&lt;property id=&quot;20148&quot; value=&quot;5&quot;/&gt;&lt;property id=&quot;20300&quot; value=&quot;Slide 5 - &amp;quot;Faculty Career Stages&amp;quot;&quot;/&gt;&lt;property id=&quot;20307&quot; value=&quot;680&quot;/&gt;&lt;/object&gt;&lt;object type=&quot;3&quot; unique_id=&quot;25841&quot;&gt;&lt;property id=&quot;20148&quot; value=&quot;5&quot;/&gt;&lt;property id=&quot;20300&quot; value=&quot;Slide 65 - &amp;quot;Related Literature on Faculty Career Stages&amp;quot;&quot;/&gt;&lt;property id=&quot;20307&quot; value=&quot;697&quot;/&gt;&lt;/object&gt;&lt;object type=&quot;3&quot; unique_id=&quot;25850&quot;&gt;&lt;property id=&quot;20148&quot; value=&quot;5&quot;/&gt;&lt;property id=&quot;20300&quot; value=&quot;Slide 7 - &amp;quot;Need for A Study of  Mid-Career Faculty&amp;quot;&quot;/&gt;&lt;property id=&quot;20307&quot; value=&quot;706&quot;/&gt;&lt;/object&gt;&lt;object type=&quot;3&quot; unique_id=&quot;25851&quot;&gt;&lt;property id=&quot;20148&quot; value=&quot;5&quot;/&gt;&lt;property id=&quot;20300&quot; value=&quot;Slide 8 - &amp;quot;Study Goals &amp;amp; Participants&amp;quot;&quot;/&gt;&lt;property id=&quot;20307&quot; value=&quot;708&quot;/&gt;&lt;/object&gt;&lt;object type=&quot;3&quot; unique_id=&quot;25853&quot;&gt;&lt;property id=&quot;20148&quot; value=&quot;5&quot;/&gt;&lt;property id=&quot;20300&quot; value=&quot;Slide 54 - &amp;quot;Audience Poll&amp;quot;&quot;/&gt;&lt;property id=&quot;20307&quot; value=&quot;728&quot;/&gt;&lt;/object&gt;&lt;object type=&quot;3&quot; unique_id=&quot;25855&quot;&gt;&lt;property id=&quot;20148&quot; value=&quot;5&quot;/&gt;&lt;property id=&quot;20300&quot; value=&quot;Slide 63 - &amp;quot;Read More About It&amp;quot;&quot;/&gt;&lt;property id=&quot;20307&quot; value=&quot;729&quot;/&gt;&lt;/object&gt;&lt;object type=&quot;3&quot; unique_id=&quot;25857&quot;&gt;&lt;property id=&quot;20148&quot; value=&quot;5&quot;/&gt;&lt;property id=&quot;20300&quot; value=&quot;Slide 2 - &amp;quot;Learning Objectives&amp;quot;&quot;/&gt;&lt;property id=&quot;20307&quot; value=&quot;733&quot;/&gt;&lt;/object&gt;&lt;object type=&quot;3&quot; unique_id=&quot;25860&quot;&gt;&lt;property id=&quot;20148&quot; value=&quot;5&quot;/&gt;&lt;property id=&quot;20300&quot; value=&quot;Slide 6 - &amp;quot;The National Picture: Mid-Career Faculty – Associate Professors (Post Tenure)&amp;quot;&quot;/&gt;&lt;property id=&quot;20307&quot; value=&quot;734&quot;/&gt;&lt;/object&gt;&lt;object type=&quot;3&quot; unique_id=&quot;25861&quot;&gt;&lt;property id=&quot;20148&quot; value=&quot;5&quot;/&gt;&lt;property id=&quot;20300&quot; value=&quot;Slide 56 - &amp;quot;The Perception that Going into Administration is “Going to the Dark Side” &amp;quot;&quot;/&gt;&lt;property id=&quot;20307&quot; value=&quot;737&quot;/&gt;&lt;/object&gt;&lt;object type=&quot;3&quot; unique_id=&quot;25863&quot;&gt;&lt;property id=&quot;20148&quot; value=&quot;5&quot;/&gt;&lt;property id=&quot;20300&quot; value=&quot;Slide 59 - &amp;quot;The Case for Academic Administration&amp;quot;&quot;/&gt;&lt;property id=&quot;20307&quot; value=&quot;740&quot;/&gt;&lt;/object&gt;&lt;object type=&quot;3&quot; unique_id=&quot;25864&quot;&gt;&lt;property id=&quot;20148&quot; value=&quot;5&quot;/&gt;&lt;property id=&quot;20300&quot; value=&quot;Slide 60 - &amp;quot;The Case for Academic Administration cont.&amp;quot;&quot;/&gt;&lt;property id=&quot;20307&quot; value=&quot;739&quot;/&gt;&lt;/object&gt;&lt;object type=&quot;3&quot; unique_id=&quot;25865&quot;&gt;&lt;property id=&quot;20148&quot; value=&quot;5&quot;/&gt;&lt;property id=&quot;20300&quot; value=&quot;Slide 62 - &amp;quot;Productive Practices and Recommendations &amp;quot;&quot;/&gt;&lt;property id=&quot;20307&quot; value=&quot;741&quot;/&gt;&lt;/object&gt;&lt;object type=&quot;3&quot; unique_id=&quot;25867&quot;&gt;&lt;property id=&quot;20148&quot; value=&quot;5&quot;/&gt;&lt;property id=&quot;20300&quot; value=&quot;Slide 70 - &amp;quot;To Connect…&amp;quot;&quot;/&gt;&lt;property id=&quot;20307&quot; value=&quot;731&quot;/&gt;&lt;/object&gt;&lt;object type=&quot;3&quot; unique_id=&quot;25868&quot;&gt;&lt;property id=&quot;20148&quot; value=&quot;5&quot;/&gt;&lt;property id=&quot;20300&quot; value=&quot;Slide 21 - &amp;quot;Themes (Support Continued)&amp;quot;&quot;/&gt;&lt;property id=&quot;20307&quot; value=&quot;742&quot;/&gt;&lt;/object&gt;&lt;object type=&quot;3&quot; unique_id=&quot;25869&quot;&gt;&lt;property id=&quot;20148&quot; value=&quot;5&quot;/&gt;&lt;property id=&quot;20300&quot; value=&quot;Slide 23 - &amp;quot;Contested Topic &amp;quot;&quot;/&gt;&lt;property id=&quot;20307&quot; value=&quot;743&quot;/&gt;&lt;/object&gt;&lt;object type=&quot;3&quot; unique_id=&quot;25870&quot;&gt;&lt;property id=&quot;20148&quot; value=&quot;5&quot;/&gt;&lt;property id=&quot;20300&quot; value=&quot;Slide 55 - &amp;quot;Thought-Provoking Theme&amp;quot;&quot;/&gt;&lt;property id=&quot;20307&quot; value=&quot;744&quot;/&gt;&lt;/object&gt;&lt;object type=&quot;3&quot; unique_id=&quot;29129&quot;&gt;&lt;property id=&quot;20148&quot; value=&quot;5&quot;/&gt;&lt;property id=&quot;20300&quot; value=&quot;Slide 38 - &amp;quot;Challenges/Barriers (Administrators &amp;amp; Faculty)&amp;quot;&quot;/&gt;&lt;property id=&quot;20307&quot; value=&quot;746&quot;/&gt;&lt;/object&gt;&lt;object type=&quot;3&quot; unique_id=&quot;29130&quot;&gt;&lt;property id=&quot;20148&quot; value=&quot;5&quot;/&gt;&lt;property id=&quot;20300&quot; value=&quot;Slide 39 - &amp;quot;Challenges/Barriers (Administrators &amp;amp; Faculty) Cont. &amp;quot;&quot;/&gt;&lt;property id=&quot;20307&quot; value=&quot;747&quot;/&gt;&lt;/object&gt;&lt;object type=&quot;3&quot; unique_id=&quot;29131&quot;&gt;&lt;property id=&quot;20148&quot; value=&quot;5&quot;/&gt;&lt;property id=&quot;20300&quot; value=&quot;Slide 40 - &amp;quot;Challenges/ Barriers (Identified by Faculty Only) &amp;quot;&quot;/&gt;&lt;property id=&quot;20307&quot; value=&quot;748&quot;/&gt;&lt;/object&gt;&lt;object type=&quot;3&quot; unique_id=&quot;30772&quot;&gt;&lt;property id=&quot;20148&quot; value=&quot;5&quot;/&gt;&lt;property id=&quot;20300&quot; value=&quot;Slide 42 - &amp;quot;How Administrators Identify Future Leaders &amp;quot;&quot;/&gt;&lt;property id=&quot;20307&quot; value=&quot;749&quot;/&gt;&lt;/object&gt;&lt;object type=&quot;3&quot; unique_id=&quot;30773&quot;&gt;&lt;property id=&quot;20148&quot; value=&quot;5&quot;/&gt;&lt;property id=&quot;20300&quot; value=&quot;Slide 43 - &amp;quot;How Administrators Encourage and Incentivize Faculty to Pursue Leadership &amp;quot;&quot;/&gt;&lt;property id=&quot;20307&quot; value=&quot;751&quot;/&gt;&lt;/object&gt;&lt;object type=&quot;3&quot; unique_id=&quot;30774&quot;&gt;&lt;property id=&quot;20148&quot; value=&quot;5&quot;/&gt;&lt;property id=&quot;20300&quot; value=&quot;Slide 44 - &amp;quot;How Administrators Encourage and Incentivize Faculty to Pursue Leadership &amp;quot;&quot;/&gt;&lt;property id=&quot;20307&quot; value=&quot;752&quot;/&gt;&lt;/object&gt;&lt;object type=&quot;3&quot; unique_id=&quot;30775&quot;&gt;&lt;property id=&quot;20148&quot; value=&quot;5&quot;/&gt;&lt;property id=&quot;20300&quot; value=&quot;Slide 45 - &amp;quot;How Administrators Encourage and Incentivize Faculty to Pursue Leadership, Cont.&amp;quot;&quot;/&gt;&lt;property id=&quot;20307&quot; value=&quot;754&quot;/&gt;&lt;/object&gt;&lt;object type=&quot;3&quot; unique_id=&quot;30776&quot;&gt;&lt;property id=&quot;20148&quot; value=&quot;5&quot;/&gt;&lt;property id=&quot;20300&quot; value=&quot;Slide 46 - &amp;quot;Sources of Discouragement to Pursue Leadership Roles (Both Administrators &amp;amp; Faculty)&amp;quot;&quot;/&gt;&lt;property id=&quot;20307&quot; value=&quot;756&quot;/&gt;&lt;/object&gt;&lt;object type=&quot;3&quot; unique_id=&quot;30777&quot;&gt;&lt;property id=&quot;20148&quot; value=&quot;5&quot;/&gt;&lt;property id=&quot;20300&quot; value=&quot;Slide 47 - &amp;quot;Sources of Discouragement to Pursue Leadership Roles (Both Administrators &amp;amp; Faculty), Cont.&amp;quot;&quot;/&gt;&lt;property id=&quot;20307&quot; value=&quot;758&quot;/&gt;&lt;/object&gt;&lt;object type=&quot;3&quot; unique_id=&quot;30778&quot;&gt;&lt;property id=&quot;20148&quot; value=&quot;5&quot;/&gt;&lt;property id=&quot;20300&quot; value=&quot;Slide 48 - &amp;quot;Impact of Gender, Race, Ethnicity, Age, Sexual Orientation on Pursuit of Academic Leadership &amp;quot;&quot;/&gt;&lt;property id=&quot;20307&quot; value=&quot;760&quot;/&gt;&lt;/object&gt;&lt;object type=&quot;3&quot; unique_id=&quot;30779&quot;&gt;&lt;property id=&quot;20148&quot; value=&quot;5&quot;/&gt;&lt;property id=&quot;20300&quot; value=&quot;Slide 49 - &amp;quot;Impact of Gender, Race, Ethnicity, Age, Sexual Orientation on Pursuit of Academic Leadership, Cont. &amp;quot;&quot;/&gt;&lt;property id=&quot;20307&quot; value=&quot;761&quot;/&gt;&lt;/object&gt;&lt;object type=&quot;3&quot; unique_id=&quot;30780&quot;&gt;&lt;property id=&quot;20148&quot; value=&quot;5&quot;/&gt;&lt;property id=&quot;20300&quot; value=&quot;Slide 50 - &amp;quot;Gender, Race, Ethnicity, Age and Sexual Orientation, Cont. &amp;quot;&quot;/&gt;&lt;property id=&quot;20307&quot; value=&quot;763&quot;/&gt;&lt;/object&gt;&lt;object type=&quot;3&quot; unique_id=&quot;30781&quot;&gt;&lt;property id=&quot;20148&quot; value=&quot;5&quot;/&gt;&lt;property id=&quot;20300&quot; value=&quot;Slide 51 - &amp;quot;Gender, Race, Ethnicity, Age and Sexual Orientation, Cont. &amp;quot;&quot;/&gt;&lt;property id=&quot;20307&quot; value=&quot;764&quot;/&gt;&lt;/object&gt;&lt;object type=&quot;3&quot; unique_id=&quot;30782&quot;&gt;&lt;property id=&quot;20148&quot; value=&quot;5&quot;/&gt;&lt;property id=&quot;20300&quot; value=&quot;Slide 52 - &amp;quot;Disciplinary Differences In Leadership Roles &amp;quot;&quot;/&gt;&lt;property id=&quot;20307&quot; value=&quot;766&quot;/&gt;&lt;/object&gt;&lt;object type=&quot;3&quot; unique_id=&quot;31409&quot;&gt;&lt;property id=&quot;20148&quot; value=&quot;5&quot;/&gt;&lt;property id=&quot;20300&quot; value=&quot;Slide 57 - &amp;quot;What does “Going to the Dark Side” Mean?&amp;quot;&quot;/&gt;&lt;property id=&quot;20307&quot; value=&quot;768&quot;/&gt;&lt;/object&gt;&lt;object type=&quot;3&quot; unique_id=&quot;31410&quot;&gt;&lt;property id=&quot;20148&quot; value=&quot;5&quot;/&gt;&lt;property id=&quot;20300&quot; value=&quot;Slide 58 - &amp;quot;What does “Going to the Dark Side” Mean? Cont.&amp;quot;&quot;/&gt;&lt;property id=&quot;20307&quot; value=&quot;769&quot;/&gt;&lt;/object&gt;&lt;object type=&quot;3&quot; unique_id=&quot;32547&quot;&gt;&lt;property id=&quot;20148&quot; value=&quot;5&quot;/&gt;&lt;property id=&quot;20300&quot; value=&quot;Slide 61 - &amp;quot;Implications for Professional Development&amp;quot;&quot;/&gt;&lt;property id=&quot;20307&quot; value=&quot;770&quot;/&gt;&lt;/object&gt;&lt;object type=&quot;3&quot; unique_id=&quot;32548&quot;&gt;&lt;property id=&quot;20148&quot; value=&quot;5&quot;/&gt;&lt;property id=&quot;20300&quot; value=&quot;Slide 64 - &amp;quot;Q and A&amp;quot;&quot;/&gt;&lt;property id=&quot;20307&quot; value=&quot;771&quot;/&gt;&lt;/object&gt;&lt;object type=&quot;3&quot; unique_id=&quot;32893&quot;&gt;&lt;property id=&quot;20148&quot; value=&quot;5&quot;/&gt;&lt;property id=&quot;20300&quot; value=&quot;Slide 29 - &amp;quot; NETWORKING:  A High Priority  and Valued Dimension of Mentoring  &amp;quot;&quot;/&gt;&lt;property id=&quot;20307&quot; value=&quot;773&quot;/&gt;&lt;/object&gt;&lt;/object&gt;&lt;/object&gt;&lt;/database&gt;"/>
  <p:tag name="SECTOMILLISECCONVERTED" val="1"/>
</p:tagLst>
</file>

<file path=ppt/theme/theme1.xml><?xml version="1.0" encoding="utf-8"?>
<a:theme xmlns:a="http://schemas.openxmlformats.org/drawingml/2006/main" name="Theme_MS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Theme_MSU</Template>
  <TotalTime>12374</TotalTime>
  <Words>5641</Words>
  <Application>Microsoft Macintosh PowerPoint</Application>
  <PresentationFormat>On-screen Show (4:3)</PresentationFormat>
  <Paragraphs>814</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Theme_MSU</vt:lpstr>
      <vt:lpstr> Charting Your Path Workshop North Carolina State University, Raleigh, NC  May 12, 2014  Understanding the Terrain of the     Mid-Career Faculty Experience: Implications for Faculty and Administrators </vt:lpstr>
      <vt:lpstr>Learning Objectives</vt:lpstr>
      <vt:lpstr>What Motivates Faculty at Work? Blackburn, R. &amp; Lawrence, J.  (1995) Faculty at Work: Motivation, Expectation, Satisfaction. Baltimore, MD, Johns Hopkins University Press.</vt:lpstr>
      <vt:lpstr>Bottom Line</vt:lpstr>
      <vt:lpstr>Faculty Career Stages</vt:lpstr>
      <vt:lpstr>The National Picture: Mid-Career Faculty – Associate Professors (Post Tenure)</vt:lpstr>
      <vt:lpstr>Need for A Study of  Mid-Career Faculty</vt:lpstr>
      <vt:lpstr>Study Goals &amp; Participants</vt:lpstr>
      <vt:lpstr>Findings: Themes</vt:lpstr>
      <vt:lpstr>Findings:  Themes (cont.)</vt:lpstr>
      <vt:lpstr>Participant Voices:  Achieving tenure was “liberating.”</vt:lpstr>
      <vt:lpstr>“What do I do now?”</vt:lpstr>
      <vt:lpstr>Themes </vt:lpstr>
      <vt:lpstr>“Neglected” and “Ignored”</vt:lpstr>
      <vt:lpstr>Themes (cont.)</vt:lpstr>
      <vt:lpstr>“Burnout”</vt:lpstr>
      <vt:lpstr>Themes-Challenges</vt:lpstr>
      <vt:lpstr>Themes</vt:lpstr>
      <vt:lpstr>“Higher Stresses”</vt:lpstr>
      <vt:lpstr>Themes (Support)</vt:lpstr>
      <vt:lpstr>Themes (Support Continued)</vt:lpstr>
      <vt:lpstr>Findings:  Themes</vt:lpstr>
      <vt:lpstr>Contested Topic </vt:lpstr>
      <vt:lpstr> “Diversify Expectations”</vt:lpstr>
      <vt:lpstr>Contested Topic:   Audience Poll </vt:lpstr>
      <vt:lpstr>New MSU Initiatives </vt:lpstr>
      <vt:lpstr> New MSU Initiatives Cont.</vt:lpstr>
      <vt:lpstr>New MSU Initiatives Cont.</vt:lpstr>
      <vt:lpstr> NETWORKING:  A High Priority  and Valued Dimension of Mentoring  </vt:lpstr>
      <vt:lpstr>Recommendations and Promising Practices*:   Institutional Efforts, Chairs/Heads, RP&amp;T Committees,  and Mid-Career Faculty</vt:lpstr>
      <vt:lpstr>MSU Initiatives Continued   Study of the Pipeline into Leadership and Academic Administration  </vt:lpstr>
      <vt:lpstr>Need to Understand and Cultivate the Next Generation of Academic Administrators</vt:lpstr>
      <vt:lpstr>Goals of the Pipeline into Leadership Study</vt:lpstr>
      <vt:lpstr>Administrators’ Leadership Trajectories </vt:lpstr>
      <vt:lpstr>Why Administrators Pursued/Agreed to Take Their Formal Leadership Roles </vt:lpstr>
      <vt:lpstr>Benefits of Formal Leadership Roles:   Why do It?</vt:lpstr>
      <vt:lpstr>Faculty:  Leadership Trajectories</vt:lpstr>
      <vt:lpstr>Challenges/Barriers (Administrators &amp; Faculty)</vt:lpstr>
      <vt:lpstr>Challenges/Barriers (Administrators &amp; Faculty) Cont. </vt:lpstr>
      <vt:lpstr>Challenges/ Barriers (Identified by Faculty Only) </vt:lpstr>
      <vt:lpstr>Leadership Traits Most Valued                        (by Administrators &amp; Faculty) </vt:lpstr>
      <vt:lpstr>How Administrators Identify Future Leaders </vt:lpstr>
      <vt:lpstr>How Administrators Encourage and Incentivize Faculty to Pursue Leadership </vt:lpstr>
      <vt:lpstr>How Administrators Encourage and Incentivize Faculty to Pursue Leadership </vt:lpstr>
      <vt:lpstr>How Administrators Encourage and Incentivize Faculty to Pursue Leadership, Cont.</vt:lpstr>
      <vt:lpstr>Sources of Discouragement to Pursue Leadership Roles (Both Administrators &amp; Faculty)</vt:lpstr>
      <vt:lpstr>Sources of Discouragement to Pursue Leadership Roles (Both Administrators &amp; Faculty), Cont.</vt:lpstr>
      <vt:lpstr>Impact of Gender, Race, Ethnicity, Age, Sexual Orientation on Pursuit of Academic Leadership </vt:lpstr>
      <vt:lpstr>Impact of Gender, Race, Ethnicity, Age, Sexual Orientation on Pursuit of Academic Leadership, Cont. </vt:lpstr>
      <vt:lpstr>Gender, Race, Ethnicity, Age and Sexual Orientation, Cont. </vt:lpstr>
      <vt:lpstr>Gender, Race, Ethnicity, Age and Sexual Orientation, Cont. </vt:lpstr>
      <vt:lpstr>Disciplinary Differences In Leadership Roles </vt:lpstr>
      <vt:lpstr>A Contested Topic</vt:lpstr>
      <vt:lpstr>Audience Poll</vt:lpstr>
      <vt:lpstr>Thought-Provoking Theme</vt:lpstr>
      <vt:lpstr>The Perception that Going into Administration is “Going to the Dark Side” </vt:lpstr>
      <vt:lpstr>What does “Going to the Dark Side” Mean?</vt:lpstr>
      <vt:lpstr>What does “Going to the Dark Side” Mean? Cont.</vt:lpstr>
      <vt:lpstr>The Case for Academic Administration</vt:lpstr>
      <vt:lpstr>The Case for Academic Administration cont.</vt:lpstr>
      <vt:lpstr>Implications for Professional Development</vt:lpstr>
      <vt:lpstr>Productive Practices and Recommendations </vt:lpstr>
      <vt:lpstr>Read More About It</vt:lpstr>
      <vt:lpstr>Q and A</vt:lpstr>
      <vt:lpstr>Related Literature on Faculty Career Stages</vt:lpstr>
      <vt:lpstr>Related Literature on Mid-Career Faculty</vt:lpstr>
      <vt:lpstr>Related Literature &amp; Resources on Mid-Career Faculty Cont.</vt:lpstr>
      <vt:lpstr>Related Literature on Cultivating the Next Generation of Academic Leaders</vt:lpstr>
      <vt:lpstr>Related Literature on Cultivating a Pipeline into Academic Leadership Cont.</vt:lpstr>
      <vt:lpstr>To Connect…</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2004 New Chair/New Director Orientation  Support for Faculty and  Academic Leaders</dc:title>
  <dc:creator>Deb DeZure</dc:creator>
  <cp:lastModifiedBy>Dulin, Andrea</cp:lastModifiedBy>
  <cp:revision>1910</cp:revision>
  <cp:lastPrinted>2014-01-21T20:12:56Z</cp:lastPrinted>
  <dcterms:created xsi:type="dcterms:W3CDTF">2004-08-09T18:27:18Z</dcterms:created>
  <dcterms:modified xsi:type="dcterms:W3CDTF">2014-05-13T14:09:46Z</dcterms:modified>
</cp:coreProperties>
</file>