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74" r:id="rId2"/>
    <p:sldId id="276" r:id="rId3"/>
    <p:sldId id="285" r:id="rId4"/>
    <p:sldId id="282" r:id="rId5"/>
    <p:sldId id="281" r:id="rId6"/>
    <p:sldId id="279" r:id="rId7"/>
    <p:sldId id="258" r:id="rId8"/>
    <p:sldId id="275" r:id="rId9"/>
    <p:sldId id="286" r:id="rId10"/>
    <p:sldId id="287" r:id="rId11"/>
    <p:sldId id="289" r:id="rId12"/>
    <p:sldId id="266" r:id="rId13"/>
    <p:sldId id="278" r:id="rId14"/>
    <p:sldId id="280" r:id="rId15"/>
    <p:sldId id="283" r:id="rId16"/>
    <p:sldId id="277" r:id="rId17"/>
    <p:sldId id="271" r:id="rId18"/>
    <p:sldId id="290"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FF99"/>
    <a:srgbClr val="407ABE"/>
    <a:srgbClr val="FFFF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880" y="-1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104"/>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cs typeface="+mn-cs"/>
              </a:defRPr>
            </a:lvl1pPr>
          </a:lstStyle>
          <a:p>
            <a:pPr>
              <a:defRPr/>
            </a:pPr>
            <a:fld id="{1EBF2B2F-9EAB-5944-AE48-F08D5D0C3FCF}" type="datetimeFigureOut">
              <a:rPr lang="en-US"/>
              <a:pPr>
                <a:defRPr/>
              </a:pPr>
              <a:t>3/18/13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cs typeface="+mn-cs"/>
              </a:defRPr>
            </a:lvl1pPr>
          </a:lstStyle>
          <a:p>
            <a:pPr>
              <a:defRPr/>
            </a:pPr>
            <a:fld id="{F88BBB6B-4874-5F4D-9A55-BC3E19E341AF}" type="slidenum">
              <a:rPr lang="en-US"/>
              <a:pPr>
                <a:defRPr/>
              </a:pPr>
              <a:t>‹#›</a:t>
            </a:fld>
            <a:endParaRPr lang="en-US" dirty="0"/>
          </a:p>
        </p:txBody>
      </p:sp>
    </p:spTree>
    <p:extLst>
      <p:ext uri="{BB962C8B-B14F-4D97-AF65-F5344CB8AC3E}">
        <p14:creationId xmlns:p14="http://schemas.microsoft.com/office/powerpoint/2010/main" val="364753175"/>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fontAlgn="base">
      <a:spcBef>
        <a:spcPct val="30000"/>
      </a:spcBef>
      <a:spcAft>
        <a:spcPct val="0"/>
      </a:spcAft>
      <a:defRPr sz="1200" kern="1200">
        <a:solidFill>
          <a:schemeClr val="tx1"/>
        </a:solidFill>
        <a:latin typeface="+mn-lt"/>
        <a:ea typeface="ＭＳ Ｐゴシック" charset="0"/>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0"/>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0"/>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Women, Minorities, Organizations,</a:t>
            </a:r>
            <a:r>
              <a:rPr lang="en-US" baseline="0" dirty="0" smtClean="0"/>
              <a:t> stage of maturity, investors vs. entrepreneurs, approach (Blank, pivoting, planning?)</a:t>
            </a:r>
          </a:p>
          <a:p>
            <a:r>
              <a:rPr lang="en-US" baseline="0" dirty="0" smtClean="0"/>
              <a:t>Do you know what each other are doing?</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2</a:t>
            </a:fld>
            <a:endParaRPr lang="en-US" dirty="0"/>
          </a:p>
        </p:txBody>
      </p:sp>
    </p:spTree>
    <p:extLst>
      <p:ext uri="{BB962C8B-B14F-4D97-AF65-F5344CB8AC3E}">
        <p14:creationId xmlns:p14="http://schemas.microsoft.com/office/powerpoint/2010/main" val="22162334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a:t>
            </a:r>
            <a:r>
              <a:rPr lang="en-US" baseline="0" dirty="0" smtClean="0"/>
              <a:t> timers can be invited to play.  As the get better and smarter capital will flow.  They will always say they are short capital, but they will tell you what else is needed if you ask and engage them.</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12</a:t>
            </a:fld>
            <a:endParaRPr lang="en-US" dirty="0"/>
          </a:p>
        </p:txBody>
      </p:sp>
    </p:spTree>
    <p:extLst>
      <p:ext uri="{BB962C8B-B14F-4D97-AF65-F5344CB8AC3E}">
        <p14:creationId xmlns:p14="http://schemas.microsoft.com/office/powerpoint/2010/main" val="503829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 think this is valuable as it promotes</a:t>
            </a:r>
            <a:r>
              <a:rPr lang="en-US" baseline="0" dirty="0" smtClean="0"/>
              <a:t> dialog and collaboration.  </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13</a:t>
            </a:fld>
            <a:endParaRPr lang="en-US" dirty="0"/>
          </a:p>
        </p:txBody>
      </p:sp>
    </p:spTree>
    <p:extLst>
      <p:ext uri="{BB962C8B-B14F-4D97-AF65-F5344CB8AC3E}">
        <p14:creationId xmlns:p14="http://schemas.microsoft.com/office/powerpoint/2010/main" val="2627206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Controlled=bureaucratic;</a:t>
            </a:r>
            <a:r>
              <a:rPr lang="en-US" baseline="0" dirty="0" smtClean="0"/>
              <a:t> Apathetic=lack of understanding or collaboration; Aspirational=good potential for improvement.  Resource priority conflicts.  Need collaboration. Euphoric=Northern CA but can lose momentum (are people and $ moving in or moving out?)</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14</a:t>
            </a:fld>
            <a:endParaRPr lang="en-US" dirty="0"/>
          </a:p>
        </p:txBody>
      </p:sp>
    </p:spTree>
    <p:extLst>
      <p:ext uri="{BB962C8B-B14F-4D97-AF65-F5344CB8AC3E}">
        <p14:creationId xmlns:p14="http://schemas.microsoft.com/office/powerpoint/2010/main" val="22397771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Example=St. Louis  </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15</a:t>
            </a:fld>
            <a:endParaRPr lang="en-US" dirty="0"/>
          </a:p>
        </p:txBody>
      </p:sp>
    </p:spTree>
    <p:extLst>
      <p:ext uri="{BB962C8B-B14F-4D97-AF65-F5344CB8AC3E}">
        <p14:creationId xmlns:p14="http://schemas.microsoft.com/office/powerpoint/2010/main" val="3290954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Women, Minorities, Organizations,</a:t>
            </a:r>
            <a:r>
              <a:rPr lang="en-US" baseline="0" dirty="0" smtClean="0"/>
              <a:t> stage of maturity, investors vs. entrepreneurs, approach (Blank, pivoting, planning?)</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3</a:t>
            </a:fld>
            <a:endParaRPr lang="en-US" dirty="0"/>
          </a:p>
        </p:txBody>
      </p:sp>
    </p:spTree>
    <p:extLst>
      <p:ext uri="{BB962C8B-B14F-4D97-AF65-F5344CB8AC3E}">
        <p14:creationId xmlns:p14="http://schemas.microsoft.com/office/powerpoint/2010/main" val="22162334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Lots going on.  Frequency of interactions?  Entrepreneurs</a:t>
            </a:r>
            <a:r>
              <a:rPr lang="en-US" baseline="0" dirty="0" smtClean="0"/>
              <a:t> or top down?</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4</a:t>
            </a:fld>
            <a:endParaRPr lang="en-US" dirty="0"/>
          </a:p>
        </p:txBody>
      </p:sp>
    </p:spTree>
    <p:extLst>
      <p:ext uri="{BB962C8B-B14F-4D97-AF65-F5344CB8AC3E}">
        <p14:creationId xmlns:p14="http://schemas.microsoft.com/office/powerpoint/2010/main" val="3661240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you have one at this point?  Is it getting</a:t>
            </a:r>
            <a:r>
              <a:rPr lang="en-US" baseline="0" dirty="0" smtClean="0"/>
              <a:t> stronger?  How fast?  How many years?  </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5</a:t>
            </a:fld>
            <a:endParaRPr lang="en-US" dirty="0"/>
          </a:p>
        </p:txBody>
      </p:sp>
    </p:spTree>
    <p:extLst>
      <p:ext uri="{BB962C8B-B14F-4D97-AF65-F5344CB8AC3E}">
        <p14:creationId xmlns:p14="http://schemas.microsoft.com/office/powerpoint/2010/main" val="11822036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“and”  not or.   How get together without slowing down?</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6</a:t>
            </a:fld>
            <a:endParaRPr lang="en-US" dirty="0"/>
          </a:p>
        </p:txBody>
      </p:sp>
    </p:spTree>
    <p:extLst>
      <p:ext uri="{BB962C8B-B14F-4D97-AF65-F5344CB8AC3E}">
        <p14:creationId xmlns:p14="http://schemas.microsoft.com/office/powerpoint/2010/main" val="41310025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Clusters, High opportunity, Top down, History</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7</a:t>
            </a:fld>
            <a:endParaRPr lang="en-US" dirty="0"/>
          </a:p>
        </p:txBody>
      </p:sp>
    </p:spTree>
    <p:extLst>
      <p:ext uri="{BB962C8B-B14F-4D97-AF65-F5344CB8AC3E}">
        <p14:creationId xmlns:p14="http://schemas.microsoft.com/office/powerpoint/2010/main" val="3253116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Interest areas, Entrepreneurs’ personal motivations, Bottom up, New</a:t>
            </a:r>
          </a:p>
          <a:p>
            <a:r>
              <a:rPr lang="en-US" dirty="0" smtClean="0"/>
              <a:t>Interestingly,</a:t>
            </a:r>
            <a:r>
              <a:rPr lang="en-US" baseline="0" dirty="0" smtClean="0"/>
              <a:t> the two often argue about who is right</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8</a:t>
            </a:fld>
            <a:endParaRPr lang="en-US" dirty="0"/>
          </a:p>
        </p:txBody>
      </p:sp>
    </p:spTree>
    <p:extLst>
      <p:ext uri="{BB962C8B-B14F-4D97-AF65-F5344CB8AC3E}">
        <p14:creationId xmlns:p14="http://schemas.microsoft.com/office/powerpoint/2010/main" val="9758798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Do you have one at this point?  Is it getting</a:t>
            </a:r>
            <a:r>
              <a:rPr lang="en-US" baseline="0" dirty="0" smtClean="0"/>
              <a:t> stronger?  How fast?  How many years?  Once again, do you know what the other guy is doing?</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9</a:t>
            </a:fld>
            <a:endParaRPr lang="en-US" dirty="0"/>
          </a:p>
        </p:txBody>
      </p:sp>
    </p:spTree>
    <p:extLst>
      <p:ext uri="{BB962C8B-B14F-4D97-AF65-F5344CB8AC3E}">
        <p14:creationId xmlns:p14="http://schemas.microsoft.com/office/powerpoint/2010/main" val="11822036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How many have an entrepreneur champion?  What events to accelerate relationships?  Efforts that encourage ideas and connect</a:t>
            </a:r>
            <a:r>
              <a:rPr lang="en-US" baseline="0" dirty="0" smtClean="0"/>
              <a:t> the entrepreneurs?  Support systems that develop early stage, first time entrepreneurs?</a:t>
            </a:r>
            <a:endParaRPr lang="en-US" dirty="0"/>
          </a:p>
        </p:txBody>
      </p:sp>
      <p:sp>
        <p:nvSpPr>
          <p:cNvPr id="4" name="Slide Number Placeholder 3"/>
          <p:cNvSpPr>
            <a:spLocks noGrp="1"/>
          </p:cNvSpPr>
          <p:nvPr>
            <p:ph type="sldNum" sz="quarter" idx="10"/>
          </p:nvPr>
        </p:nvSpPr>
        <p:spPr/>
        <p:txBody>
          <a:bodyPr/>
          <a:lstStyle/>
          <a:p>
            <a:pPr>
              <a:defRPr/>
            </a:pPr>
            <a:fld id="{F88BBB6B-4874-5F4D-9A55-BC3E19E341AF}" type="slidenum">
              <a:rPr lang="en-US" smtClean="0"/>
              <a:pPr>
                <a:defRPr/>
              </a:pPr>
              <a:t>10</a:t>
            </a:fld>
            <a:endParaRPr lang="en-US" dirty="0"/>
          </a:p>
        </p:txBody>
      </p:sp>
    </p:spTree>
    <p:extLst>
      <p:ext uri="{BB962C8B-B14F-4D97-AF65-F5344CB8AC3E}">
        <p14:creationId xmlns:p14="http://schemas.microsoft.com/office/powerpoint/2010/main" val="27640166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5" name="Footer Placeholder 4"/>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6" name="Slide Number Placeholder 5"/>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FBDA4CE6-FC6D-A746-8BA9-9370238E3897}" type="slidenum">
              <a:rPr lang="en-US"/>
              <a:pPr>
                <a:defRPr/>
              </a:pPr>
              <a:t>‹#›</a:t>
            </a:fld>
            <a:endParaRPr lang="en-US" dirty="0"/>
          </a:p>
        </p:txBody>
      </p:sp>
    </p:spTree>
    <p:extLst>
      <p:ext uri="{BB962C8B-B14F-4D97-AF65-F5344CB8AC3E}">
        <p14:creationId xmlns:p14="http://schemas.microsoft.com/office/powerpoint/2010/main" val="4054565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5" name="Footer Placeholder 4"/>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6" name="Slide Number Placeholder 5"/>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FAAD86B5-E966-AA48-98A8-346C35D3BB7C}" type="slidenum">
              <a:rPr lang="en-US"/>
              <a:pPr>
                <a:defRPr/>
              </a:pPr>
              <a:t>‹#›</a:t>
            </a:fld>
            <a:endParaRPr lang="en-US" dirty="0"/>
          </a:p>
        </p:txBody>
      </p:sp>
    </p:spTree>
    <p:extLst>
      <p:ext uri="{BB962C8B-B14F-4D97-AF65-F5344CB8AC3E}">
        <p14:creationId xmlns:p14="http://schemas.microsoft.com/office/powerpoint/2010/main" val="7595434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5" name="Footer Placeholder 4"/>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6" name="Slide Number Placeholder 5"/>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BC4F6877-1CD5-C644-980F-AA820F4996F7}" type="slidenum">
              <a:rPr lang="en-US"/>
              <a:pPr>
                <a:defRPr/>
              </a:pPr>
              <a:t>‹#›</a:t>
            </a:fld>
            <a:endParaRPr lang="en-US" dirty="0"/>
          </a:p>
        </p:txBody>
      </p:sp>
    </p:spTree>
    <p:extLst>
      <p:ext uri="{BB962C8B-B14F-4D97-AF65-F5344CB8AC3E}">
        <p14:creationId xmlns:p14="http://schemas.microsoft.com/office/powerpoint/2010/main" val="370556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5" name="Footer Placeholder 4"/>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6" name="Slide Number Placeholder 5"/>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D3E0D996-F681-314D-9A9B-26944B937A31}" type="slidenum">
              <a:rPr lang="en-US"/>
              <a:pPr>
                <a:defRPr/>
              </a:pPr>
              <a:t>‹#›</a:t>
            </a:fld>
            <a:endParaRPr lang="en-US" dirty="0"/>
          </a:p>
        </p:txBody>
      </p:sp>
    </p:spTree>
    <p:extLst>
      <p:ext uri="{BB962C8B-B14F-4D97-AF65-F5344CB8AC3E}">
        <p14:creationId xmlns:p14="http://schemas.microsoft.com/office/powerpoint/2010/main" val="4017947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5" name="Footer Placeholder 4"/>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6" name="Slide Number Placeholder 5"/>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16DDE482-A0CD-8F43-96B5-C4892C21AF81}" type="slidenum">
              <a:rPr lang="en-US"/>
              <a:pPr>
                <a:defRPr/>
              </a:pPr>
              <a:t>‹#›</a:t>
            </a:fld>
            <a:endParaRPr lang="en-US" dirty="0"/>
          </a:p>
        </p:txBody>
      </p:sp>
    </p:spTree>
    <p:extLst>
      <p:ext uri="{BB962C8B-B14F-4D97-AF65-F5344CB8AC3E}">
        <p14:creationId xmlns:p14="http://schemas.microsoft.com/office/powerpoint/2010/main" val="1669951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CD3DC7D9-1A84-594A-82D9-A3C0CD2C80F1}" type="slidenum">
              <a:rPr lang="en-US"/>
              <a:pPr>
                <a:defRPr/>
              </a:pPr>
              <a:t>‹#›</a:t>
            </a:fld>
            <a:endParaRPr lang="en-US" dirty="0"/>
          </a:p>
        </p:txBody>
      </p:sp>
    </p:spTree>
    <p:extLst>
      <p:ext uri="{BB962C8B-B14F-4D97-AF65-F5344CB8AC3E}">
        <p14:creationId xmlns:p14="http://schemas.microsoft.com/office/powerpoint/2010/main" val="4004467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8" name="Footer Placeholder 7"/>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9" name="Slide Number Placeholder 8"/>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FC9CB44E-F915-4C41-BC8D-ADB6497DA2E6}" type="slidenum">
              <a:rPr lang="en-US"/>
              <a:pPr>
                <a:defRPr/>
              </a:pPr>
              <a:t>‹#›</a:t>
            </a:fld>
            <a:endParaRPr lang="en-US" dirty="0"/>
          </a:p>
        </p:txBody>
      </p:sp>
    </p:spTree>
    <p:extLst>
      <p:ext uri="{BB962C8B-B14F-4D97-AF65-F5344CB8AC3E}">
        <p14:creationId xmlns:p14="http://schemas.microsoft.com/office/powerpoint/2010/main" val="1378270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4" name="Footer Placeholder 3"/>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5" name="Slide Number Placeholder 4"/>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4ECEA98B-7199-A745-A30F-FD0C8E33BED5}" type="slidenum">
              <a:rPr lang="en-US"/>
              <a:pPr>
                <a:defRPr/>
              </a:pPr>
              <a:t>‹#›</a:t>
            </a:fld>
            <a:endParaRPr lang="en-US" dirty="0"/>
          </a:p>
        </p:txBody>
      </p:sp>
    </p:spTree>
    <p:extLst>
      <p:ext uri="{BB962C8B-B14F-4D97-AF65-F5344CB8AC3E}">
        <p14:creationId xmlns:p14="http://schemas.microsoft.com/office/powerpoint/2010/main" val="14971402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3" name="Footer Placeholder 2"/>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4" name="Slide Number Placeholder 3"/>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ED369298-93DE-594D-BFF5-199EAA6CF938}" type="slidenum">
              <a:rPr lang="en-US"/>
              <a:pPr>
                <a:defRPr/>
              </a:pPr>
              <a:t>‹#›</a:t>
            </a:fld>
            <a:endParaRPr lang="en-US" dirty="0"/>
          </a:p>
        </p:txBody>
      </p:sp>
    </p:spTree>
    <p:extLst>
      <p:ext uri="{BB962C8B-B14F-4D97-AF65-F5344CB8AC3E}">
        <p14:creationId xmlns:p14="http://schemas.microsoft.com/office/powerpoint/2010/main" val="1944899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8B244009-8D14-C84E-96B6-953A1A04FC0D}" type="slidenum">
              <a:rPr lang="en-US"/>
              <a:pPr>
                <a:defRPr/>
              </a:pPr>
              <a:t>‹#›</a:t>
            </a:fld>
            <a:endParaRPr lang="en-US" dirty="0"/>
          </a:p>
        </p:txBody>
      </p:sp>
    </p:spTree>
    <p:extLst>
      <p:ext uri="{BB962C8B-B14F-4D97-AF65-F5344CB8AC3E}">
        <p14:creationId xmlns:p14="http://schemas.microsoft.com/office/powerpoint/2010/main" val="2208214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Drag picture to placeholder or click icon to add</a:t>
            </a: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noChangeArrowheads="1"/>
          </p:cNvSpPr>
          <p:nvPr>
            <p:ph type="dt" sz="half" idx="10"/>
          </p:nvPr>
        </p:nvSpPr>
        <p:spPr>
          <a:xfrm>
            <a:off x="457200" y="6245225"/>
            <a:ext cx="2133600" cy="476250"/>
          </a:xfrm>
          <a:prstGeom prst="rect">
            <a:avLst/>
          </a:prstGeom>
        </p:spPr>
        <p:txBody>
          <a:bodyPr/>
          <a:lstStyle>
            <a:lvl1pPr>
              <a:defRPr>
                <a:ea typeface="+mn-ea"/>
                <a:cs typeface="+mn-cs"/>
              </a:defRPr>
            </a:lvl1pPr>
          </a:lstStyle>
          <a:p>
            <a:pPr>
              <a:defRPr/>
            </a:pPr>
            <a:endParaRPr lang="en-US" dirty="0"/>
          </a:p>
        </p:txBody>
      </p:sp>
      <p:sp>
        <p:nvSpPr>
          <p:cNvPr id="6" name="Footer Placeholder 5"/>
          <p:cNvSpPr>
            <a:spLocks noGrp="1" noChangeArrowheads="1"/>
          </p:cNvSpPr>
          <p:nvPr>
            <p:ph type="ftr" sz="quarter" idx="11"/>
          </p:nvPr>
        </p:nvSpPr>
        <p:spPr>
          <a:xfrm>
            <a:off x="3124200" y="6245225"/>
            <a:ext cx="2895600" cy="476250"/>
          </a:xfrm>
          <a:prstGeom prst="rect">
            <a:avLst/>
          </a:prstGeom>
        </p:spPr>
        <p:txBody>
          <a:bodyPr/>
          <a:lstStyle>
            <a:lvl1pPr>
              <a:defRPr>
                <a:ea typeface="+mn-ea"/>
                <a:cs typeface="+mn-cs"/>
              </a:defRPr>
            </a:lvl1pPr>
          </a:lstStyle>
          <a:p>
            <a:pPr>
              <a:defRPr/>
            </a:pPr>
            <a:endParaRPr lang="en-US" dirty="0"/>
          </a:p>
        </p:txBody>
      </p:sp>
      <p:sp>
        <p:nvSpPr>
          <p:cNvPr id="7" name="Slide Number Placeholder 6"/>
          <p:cNvSpPr>
            <a:spLocks noGrp="1" noChangeArrowheads="1"/>
          </p:cNvSpPr>
          <p:nvPr>
            <p:ph type="sldNum" sz="quarter" idx="12"/>
          </p:nvPr>
        </p:nvSpPr>
        <p:spPr>
          <a:xfrm>
            <a:off x="6553200" y="6245225"/>
            <a:ext cx="2133600" cy="476250"/>
          </a:xfrm>
          <a:prstGeom prst="rect">
            <a:avLst/>
          </a:prstGeom>
        </p:spPr>
        <p:txBody>
          <a:bodyPr vert="horz" wrap="square" lIns="91440" tIns="45720" rIns="91440" bIns="45720" numCol="1" anchor="t" anchorCtr="0" compatLnSpc="1">
            <a:prstTxWarp prst="textNoShape">
              <a:avLst/>
            </a:prstTxWarp>
          </a:bodyPr>
          <a:lstStyle>
            <a:lvl1pPr>
              <a:defRPr smtClean="0">
                <a:cs typeface="+mn-cs"/>
              </a:defRPr>
            </a:lvl1pPr>
          </a:lstStyle>
          <a:p>
            <a:pPr>
              <a:defRPr/>
            </a:pPr>
            <a:fld id="{8F1D0EE8-9828-F44D-AD65-B7994F026511}" type="slidenum">
              <a:rPr lang="en-US"/>
              <a:pPr>
                <a:defRPr/>
              </a:pPr>
              <a:t>‹#›</a:t>
            </a:fld>
            <a:endParaRPr lang="en-US" dirty="0"/>
          </a:p>
        </p:txBody>
      </p:sp>
    </p:spTree>
    <p:extLst>
      <p:ext uri="{BB962C8B-B14F-4D97-AF65-F5344CB8AC3E}">
        <p14:creationId xmlns:p14="http://schemas.microsoft.com/office/powerpoint/2010/main" val="19119893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407ABE"/>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447800" y="381000"/>
            <a:ext cx="6019800"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pic>
        <p:nvPicPr>
          <p:cNvPr id="1027" name="Picture 3"/>
          <p:cNvPicPr>
            <a:picLocks noChangeAspect="1"/>
          </p:cNvPicPr>
          <p:nvPr/>
        </p:nvPicPr>
        <p:blipFill>
          <a:blip r:embed="rId13">
            <a:extLst>
              <a:ext uri="{28A0092B-C50C-407E-A947-70E740481C1C}">
                <a14:useLocalDpi xmlns:a14="http://schemas.microsoft.com/office/drawing/2010/main" val="0"/>
              </a:ext>
            </a:extLst>
          </a:blip>
          <a:srcRect/>
          <a:stretch>
            <a:fillRect/>
          </a:stretch>
        </p:blipFill>
        <p:spPr bwMode="auto">
          <a:xfrm>
            <a:off x="142875" y="5715000"/>
            <a:ext cx="8858250" cy="971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ctr" rtl="0" eaLnBrk="1" fontAlgn="base" hangingPunct="1">
        <a:spcBef>
          <a:spcPct val="0"/>
        </a:spcBef>
        <a:spcAft>
          <a:spcPct val="0"/>
        </a:spcAft>
        <a:defRPr sz="4400">
          <a:solidFill>
            <a:srgbClr val="FFFFFF"/>
          </a:solidFill>
          <a:latin typeface="Gill Sans MT" pitchFamily="34" charset="0"/>
          <a:ea typeface="ＭＳ Ｐゴシック" charset="0"/>
          <a:cs typeface="ＭＳ Ｐゴシック" charset="0"/>
        </a:defRPr>
      </a:lvl1pPr>
      <a:lvl2pPr algn="ctr" rtl="0" eaLnBrk="1" fontAlgn="base" hangingPunct="1">
        <a:spcBef>
          <a:spcPct val="0"/>
        </a:spcBef>
        <a:spcAft>
          <a:spcPct val="0"/>
        </a:spcAft>
        <a:defRPr sz="4400">
          <a:solidFill>
            <a:srgbClr val="FFFFFF"/>
          </a:solidFill>
          <a:latin typeface="Gill Sans MT" charset="0"/>
          <a:ea typeface="ＭＳ Ｐゴシック" charset="0"/>
          <a:cs typeface="ＭＳ Ｐゴシック" charset="0"/>
        </a:defRPr>
      </a:lvl2pPr>
      <a:lvl3pPr algn="ctr" rtl="0" eaLnBrk="1" fontAlgn="base" hangingPunct="1">
        <a:spcBef>
          <a:spcPct val="0"/>
        </a:spcBef>
        <a:spcAft>
          <a:spcPct val="0"/>
        </a:spcAft>
        <a:defRPr sz="4400">
          <a:solidFill>
            <a:srgbClr val="FFFFFF"/>
          </a:solidFill>
          <a:latin typeface="Gill Sans MT" charset="0"/>
          <a:ea typeface="ＭＳ Ｐゴシック" charset="0"/>
          <a:cs typeface="ＭＳ Ｐゴシック" charset="0"/>
        </a:defRPr>
      </a:lvl3pPr>
      <a:lvl4pPr algn="ctr" rtl="0" eaLnBrk="1" fontAlgn="base" hangingPunct="1">
        <a:spcBef>
          <a:spcPct val="0"/>
        </a:spcBef>
        <a:spcAft>
          <a:spcPct val="0"/>
        </a:spcAft>
        <a:defRPr sz="4400">
          <a:solidFill>
            <a:srgbClr val="FFFFFF"/>
          </a:solidFill>
          <a:latin typeface="Gill Sans MT" charset="0"/>
          <a:ea typeface="ＭＳ Ｐゴシック" charset="0"/>
          <a:cs typeface="ＭＳ Ｐゴシック" charset="0"/>
        </a:defRPr>
      </a:lvl4pPr>
      <a:lvl5pPr algn="ctr" rtl="0" eaLnBrk="1" fontAlgn="base" hangingPunct="1">
        <a:spcBef>
          <a:spcPct val="0"/>
        </a:spcBef>
        <a:spcAft>
          <a:spcPct val="0"/>
        </a:spcAft>
        <a:defRPr sz="4400">
          <a:solidFill>
            <a:srgbClr val="FFFFFF"/>
          </a:solidFill>
          <a:latin typeface="Gill Sans MT" charset="0"/>
          <a:ea typeface="ＭＳ Ｐゴシック" charset="0"/>
          <a:cs typeface="ＭＳ Ｐゴシック"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rgbClr val="FFFFFF"/>
          </a:solidFill>
          <a:latin typeface="Gill Sans MT" pitchFamily="34" charset="0"/>
          <a:ea typeface="ＭＳ Ｐゴシック" charset="0"/>
          <a:cs typeface="ＭＳ Ｐゴシック" charset="0"/>
        </a:defRPr>
      </a:lvl1pPr>
      <a:lvl2pPr marL="742950" indent="-285750" algn="l" rtl="0" eaLnBrk="1" fontAlgn="base" hangingPunct="1">
        <a:spcBef>
          <a:spcPct val="20000"/>
        </a:spcBef>
        <a:spcAft>
          <a:spcPct val="0"/>
        </a:spcAft>
        <a:buChar char="–"/>
        <a:defRPr sz="2800">
          <a:solidFill>
            <a:srgbClr val="FFFFFF"/>
          </a:solidFill>
          <a:latin typeface="Gill Sans MT" pitchFamily="34" charset="0"/>
          <a:ea typeface="ＭＳ Ｐゴシック" charset="0"/>
        </a:defRPr>
      </a:lvl2pPr>
      <a:lvl3pPr marL="1143000" indent="-228600" algn="l" rtl="0" eaLnBrk="1" fontAlgn="base" hangingPunct="1">
        <a:spcBef>
          <a:spcPct val="20000"/>
        </a:spcBef>
        <a:spcAft>
          <a:spcPct val="0"/>
        </a:spcAft>
        <a:buChar char="•"/>
        <a:defRPr sz="2400">
          <a:solidFill>
            <a:srgbClr val="FFFFFF"/>
          </a:solidFill>
          <a:latin typeface="Gill Sans MT" pitchFamily="34" charset="0"/>
          <a:ea typeface="ＭＳ Ｐゴシック" charset="0"/>
        </a:defRPr>
      </a:lvl3pPr>
      <a:lvl4pPr marL="1600200" indent="-228600" algn="l" rtl="0" eaLnBrk="1" fontAlgn="base" hangingPunct="1">
        <a:spcBef>
          <a:spcPct val="20000"/>
        </a:spcBef>
        <a:spcAft>
          <a:spcPct val="0"/>
        </a:spcAft>
        <a:buChar char="–"/>
        <a:defRPr sz="2000">
          <a:solidFill>
            <a:srgbClr val="FFFFFF"/>
          </a:solidFill>
          <a:latin typeface="Gill Sans MT" pitchFamily="34" charset="0"/>
          <a:ea typeface="ＭＳ Ｐゴシック" charset="0"/>
        </a:defRPr>
      </a:lvl4pPr>
      <a:lvl5pPr marL="2057400" indent="-228600" algn="l" rtl="0" eaLnBrk="1" fontAlgn="base" hangingPunct="1">
        <a:spcBef>
          <a:spcPct val="20000"/>
        </a:spcBef>
        <a:spcAft>
          <a:spcPct val="0"/>
        </a:spcAft>
        <a:buChar char="»"/>
        <a:defRPr sz="2000">
          <a:solidFill>
            <a:srgbClr val="FFFFFF"/>
          </a:solidFill>
          <a:latin typeface="Gill Sans MT" pitchFamily="34" charset="0"/>
          <a:ea typeface="ＭＳ Ｐゴシック" charset="0"/>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382000" cy="4830763"/>
          </a:xfrm>
        </p:spPr>
        <p:txBody>
          <a:bodyPr/>
          <a:lstStyle/>
          <a:p>
            <a:r>
              <a:rPr lang="en-US" sz="2800" b="1" dirty="0" smtClean="0">
                <a:latin typeface="+mj-lt"/>
              </a:rPr>
              <a:t>How Entrepreneurial Cultures Spur Entrepreneurial Action</a:t>
            </a:r>
            <a:r>
              <a:rPr lang="en-US" sz="2800" dirty="0" smtClean="0">
                <a:latin typeface="+mj-lt"/>
              </a:rPr>
              <a:t/>
            </a:r>
            <a:br>
              <a:rPr lang="en-US" sz="2800" dirty="0" smtClean="0">
                <a:latin typeface="+mj-lt"/>
              </a:rPr>
            </a:br>
            <a:r>
              <a:rPr lang="en-US" sz="2800" b="1" dirty="0" smtClean="0">
                <a:latin typeface="+mj-lt"/>
              </a:rPr>
              <a:t>Connecting Universities to Economic Development</a:t>
            </a:r>
            <a:br>
              <a:rPr lang="en-US" sz="2800" b="1" dirty="0" smtClean="0">
                <a:latin typeface="+mj-lt"/>
              </a:rPr>
            </a:br>
            <a:r>
              <a:rPr lang="en-US" sz="2800" b="1" dirty="0" smtClean="0"/>
              <a:t/>
            </a:r>
            <a:br>
              <a:rPr lang="en-US" sz="2800" b="1" dirty="0" smtClean="0"/>
            </a:br>
            <a:r>
              <a:rPr lang="en-US" sz="1800" dirty="0" smtClean="0">
                <a:latin typeface="+mn-lt"/>
              </a:rPr>
              <a:t>UNC Charlotte ADVANCE</a:t>
            </a:r>
            <a:br>
              <a:rPr lang="en-US" sz="1800" dirty="0" smtClean="0">
                <a:latin typeface="+mn-lt"/>
              </a:rPr>
            </a:br>
            <a:r>
              <a:rPr lang="en-US" sz="1800" dirty="0" smtClean="0">
                <a:latin typeface="+mn-lt"/>
              </a:rPr>
              <a:t>Bridging the Gap Conference</a:t>
            </a:r>
            <a:br>
              <a:rPr lang="en-US" sz="1800" dirty="0" smtClean="0">
                <a:latin typeface="+mn-lt"/>
              </a:rPr>
            </a:br>
            <a:r>
              <a:rPr lang="en-US" sz="1800" dirty="0" smtClean="0">
                <a:latin typeface="+mn-lt"/>
              </a:rPr>
              <a:t>March 19, 2013</a:t>
            </a:r>
            <a:br>
              <a:rPr lang="en-US" sz="1800" dirty="0" smtClean="0">
                <a:latin typeface="+mn-lt"/>
              </a:rPr>
            </a:br>
            <a:r>
              <a:rPr lang="en-US" sz="1800" dirty="0">
                <a:latin typeface="+mn-lt"/>
              </a:rPr>
              <a:t/>
            </a:r>
            <a:br>
              <a:rPr lang="en-US" sz="1800" dirty="0">
                <a:latin typeface="+mn-lt"/>
              </a:rPr>
            </a:br>
            <a:r>
              <a:rPr lang="en-US" sz="1800" dirty="0" smtClean="0">
                <a:latin typeface="+mn-lt"/>
              </a:rPr>
              <a:t>Ken Harrington</a:t>
            </a:r>
            <a:endParaRPr lang="en-US" sz="1800" dirty="0">
              <a:latin typeface="+mn-lt"/>
            </a:endParaRPr>
          </a:p>
        </p:txBody>
      </p:sp>
    </p:spTree>
    <p:extLst>
      <p:ext uri="{BB962C8B-B14F-4D97-AF65-F5344CB8AC3E}">
        <p14:creationId xmlns:p14="http://schemas.microsoft.com/office/powerpoint/2010/main" val="2394704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bwMode="auto">
          <a:xfrm>
            <a:off x="381000" y="1066800"/>
            <a:ext cx="8458200" cy="4419600"/>
          </a:xfrm>
          <a:prstGeom prst="ellipse">
            <a:avLst/>
          </a:prstGeom>
          <a:solidFill>
            <a:schemeClr val="accent1"/>
          </a:solidFill>
          <a:ln w="9525" cap="flat" cmpd="sng" algn="ctr">
            <a:noFill/>
            <a:prstDash val="solid"/>
            <a:round/>
            <a:headEnd type="none" w="med" len="med"/>
            <a:tailEnd type="none" w="med" len="med"/>
          </a:ln>
          <a:effectLst>
            <a:glow rad="635000">
              <a:srgbClr val="CCFFCC">
                <a:alpha val="60000"/>
              </a:srgbClr>
            </a:glow>
            <a:innerShdw blurRad="63500" dist="50800" dir="2700000">
              <a:prstClr val="black">
                <a:alpha val="50000"/>
              </a:prstClr>
            </a:innerShdw>
          </a:effectLst>
        </p:spPr>
        <p:txBody>
          <a:bodyPr/>
          <a:lstStyle/>
          <a:p>
            <a:pPr>
              <a:defRPr/>
            </a:pPr>
            <a:endParaRPr lang="en-US" dirty="0">
              <a:cs typeface="+mn-cs"/>
            </a:endParaRPr>
          </a:p>
        </p:txBody>
      </p:sp>
      <p:sp>
        <p:nvSpPr>
          <p:cNvPr id="24" name="Oval 23"/>
          <p:cNvSpPr/>
          <p:nvPr/>
        </p:nvSpPr>
        <p:spPr bwMode="auto">
          <a:xfrm>
            <a:off x="4114800" y="3810000"/>
            <a:ext cx="3276600" cy="1371600"/>
          </a:xfrm>
          <a:prstGeom prst="ellipse">
            <a:avLst/>
          </a:prstGeom>
          <a:solidFill>
            <a:srgbClr val="DE96AA"/>
          </a:solidFill>
          <a:ln w="9525" cap="flat" cmpd="sng" algn="ctr">
            <a:noFill/>
            <a:prstDash val="solid"/>
            <a:round/>
            <a:headEnd type="none" w="med" len="med"/>
            <a:tailEnd type="none" w="med" len="med"/>
          </a:ln>
          <a:effectLst>
            <a:glow rad="520700">
              <a:srgbClr val="CCFFCC">
                <a:alpha val="75000"/>
              </a:srgbClr>
            </a:glow>
            <a:innerShdw blurRad="63500" dist="50800" dir="2700000">
              <a:prstClr val="black">
                <a:alpha val="50000"/>
              </a:prstClr>
            </a:innerShdw>
          </a:effectLst>
        </p:spPr>
        <p:txBody>
          <a:bodyPr/>
          <a:lstStyle/>
          <a:p>
            <a:pPr>
              <a:defRPr/>
            </a:pPr>
            <a:endParaRPr lang="en-US" dirty="0">
              <a:cs typeface="+mn-cs"/>
            </a:endParaRPr>
          </a:p>
        </p:txBody>
      </p:sp>
      <p:sp>
        <p:nvSpPr>
          <p:cNvPr id="16" name="Oval 15"/>
          <p:cNvSpPr/>
          <p:nvPr/>
        </p:nvSpPr>
        <p:spPr bwMode="auto">
          <a:xfrm>
            <a:off x="1981200" y="3962400"/>
            <a:ext cx="2971800" cy="1295400"/>
          </a:xfrm>
          <a:prstGeom prst="ellipse">
            <a:avLst/>
          </a:prstGeom>
          <a:solidFill>
            <a:srgbClr val="E6BAE6"/>
          </a:solidFill>
          <a:ln w="9525" cap="flat" cmpd="sng" algn="ctr">
            <a:noFill/>
            <a:prstDash val="solid"/>
            <a:round/>
            <a:headEnd type="none" w="med" len="med"/>
            <a:tailEnd type="none" w="med" len="med"/>
          </a:ln>
          <a:effectLst>
            <a:glow rad="546100">
              <a:srgbClr val="CCFFCC">
                <a:alpha val="75000"/>
              </a:srgbClr>
            </a:glow>
            <a:innerShdw blurRad="63500" dist="50800" dir="2700000">
              <a:prstClr val="black">
                <a:alpha val="50000"/>
              </a:prstClr>
            </a:innerShdw>
          </a:effectLst>
        </p:spPr>
        <p:txBody>
          <a:bodyPr/>
          <a:lstStyle/>
          <a:p>
            <a:pPr>
              <a:defRPr/>
            </a:pPr>
            <a:endParaRPr lang="en-US" dirty="0">
              <a:cs typeface="+mn-cs"/>
            </a:endParaRPr>
          </a:p>
        </p:txBody>
      </p:sp>
      <p:sp>
        <p:nvSpPr>
          <p:cNvPr id="28673" name="Title 1"/>
          <p:cNvSpPr>
            <a:spLocks noGrp="1"/>
          </p:cNvSpPr>
          <p:nvPr>
            <p:ph type="title"/>
          </p:nvPr>
        </p:nvSpPr>
        <p:spPr>
          <a:xfrm>
            <a:off x="381000" y="-8965"/>
            <a:ext cx="8305800" cy="1143000"/>
          </a:xfrm>
        </p:spPr>
        <p:txBody>
          <a:bodyPr/>
          <a:lstStyle/>
          <a:p>
            <a:r>
              <a:rPr lang="en-US" sz="4000" dirty="0" smtClean="0">
                <a:latin typeface="Arial" charset="0"/>
              </a:rPr>
              <a:t>Interest Areas?</a:t>
            </a:r>
            <a:endParaRPr lang="en-US" sz="4000" dirty="0">
              <a:latin typeface="Arial" charset="0"/>
            </a:endParaRPr>
          </a:p>
        </p:txBody>
      </p:sp>
      <p:sp>
        <p:nvSpPr>
          <p:cNvPr id="13" name="Oval 12"/>
          <p:cNvSpPr/>
          <p:nvPr/>
        </p:nvSpPr>
        <p:spPr bwMode="auto">
          <a:xfrm>
            <a:off x="2971800" y="2667000"/>
            <a:ext cx="3276600" cy="1371600"/>
          </a:xfrm>
          <a:prstGeom prst="ellipse">
            <a:avLst/>
          </a:prstGeom>
          <a:solidFill>
            <a:srgbClr val="CCDBFF"/>
          </a:solidFill>
          <a:ln w="9525" cap="flat" cmpd="sng" algn="ctr">
            <a:noFill/>
            <a:prstDash val="solid"/>
            <a:round/>
            <a:headEnd type="none" w="med" len="med"/>
            <a:tailEnd type="none" w="med" len="med"/>
          </a:ln>
          <a:effectLst>
            <a:glow rad="520700">
              <a:srgbClr val="CCFFCC">
                <a:alpha val="75000"/>
              </a:srgbClr>
            </a:glow>
            <a:innerShdw blurRad="63500" dist="50800" dir="2700000">
              <a:prstClr val="black">
                <a:alpha val="50000"/>
              </a:prstClr>
            </a:innerShdw>
          </a:effectLst>
        </p:spPr>
        <p:txBody>
          <a:bodyPr/>
          <a:lstStyle/>
          <a:p>
            <a:pPr>
              <a:defRPr/>
            </a:pPr>
            <a:endParaRPr lang="en-US" dirty="0">
              <a:cs typeface="+mn-cs"/>
            </a:endParaRPr>
          </a:p>
        </p:txBody>
      </p:sp>
      <p:sp>
        <p:nvSpPr>
          <p:cNvPr id="18" name="Oval 17"/>
          <p:cNvSpPr/>
          <p:nvPr/>
        </p:nvSpPr>
        <p:spPr bwMode="auto">
          <a:xfrm>
            <a:off x="3048000" y="1295400"/>
            <a:ext cx="3200400" cy="1371600"/>
          </a:xfrm>
          <a:prstGeom prst="ellipse">
            <a:avLst/>
          </a:prstGeom>
          <a:solidFill>
            <a:srgbClr val="FFFAC9"/>
          </a:solidFill>
          <a:ln w="9525" cap="flat" cmpd="sng" algn="ctr">
            <a:noFill/>
            <a:prstDash val="solid"/>
            <a:round/>
            <a:headEnd type="none" w="med" len="med"/>
            <a:tailEnd type="none" w="med" len="med"/>
          </a:ln>
          <a:effectLst>
            <a:glow rad="635000">
              <a:srgbClr val="CCFFCC"/>
            </a:glow>
            <a:innerShdw blurRad="63500" dist="50800" dir="2700000">
              <a:prstClr val="black">
                <a:alpha val="50000"/>
              </a:prstClr>
            </a:innerShdw>
          </a:effectLst>
        </p:spPr>
        <p:txBody>
          <a:bodyPr/>
          <a:lstStyle/>
          <a:p>
            <a:pPr>
              <a:defRPr/>
            </a:pPr>
            <a:endParaRPr lang="en-US" dirty="0">
              <a:cs typeface="+mn-cs"/>
            </a:endParaRPr>
          </a:p>
        </p:txBody>
      </p:sp>
      <p:sp>
        <p:nvSpPr>
          <p:cNvPr id="19" name="TextBox 18"/>
          <p:cNvSpPr txBox="1"/>
          <p:nvPr/>
        </p:nvSpPr>
        <p:spPr>
          <a:xfrm>
            <a:off x="3505200" y="2743200"/>
            <a:ext cx="2209800" cy="707886"/>
          </a:xfrm>
          <a:prstGeom prst="rect">
            <a:avLst/>
          </a:prstGeom>
          <a:noFill/>
        </p:spPr>
        <p:txBody>
          <a:bodyPr>
            <a:spAutoFit/>
          </a:bodyPr>
          <a:lstStyle/>
          <a:p>
            <a:pPr algn="ctr">
              <a:defRPr/>
            </a:pPr>
            <a:r>
              <a:rPr lang="en-US" sz="2000" b="1" dirty="0">
                <a:latin typeface="+mj-lt"/>
                <a:cs typeface="+mn-cs"/>
              </a:rPr>
              <a:t>Energy &amp; </a:t>
            </a:r>
            <a:r>
              <a:rPr lang="en-US" sz="2000" b="1" dirty="0" smtClean="0">
                <a:latin typeface="+mj-lt"/>
                <a:cs typeface="+mn-cs"/>
              </a:rPr>
              <a:t>Environment</a:t>
            </a:r>
            <a:endParaRPr lang="en-US" sz="2000" b="1" dirty="0">
              <a:latin typeface="+mj-lt"/>
              <a:cs typeface="+mn-cs"/>
            </a:endParaRPr>
          </a:p>
        </p:txBody>
      </p:sp>
      <p:sp>
        <p:nvSpPr>
          <p:cNvPr id="23" name="Oval 22"/>
          <p:cNvSpPr/>
          <p:nvPr/>
        </p:nvSpPr>
        <p:spPr bwMode="auto">
          <a:xfrm>
            <a:off x="1066800" y="3276600"/>
            <a:ext cx="2971800" cy="1295400"/>
          </a:xfrm>
          <a:prstGeom prst="ellipse">
            <a:avLst/>
          </a:prstGeom>
          <a:solidFill>
            <a:schemeClr val="bg2">
              <a:lumMod val="20000"/>
              <a:lumOff val="80000"/>
            </a:schemeClr>
          </a:solidFill>
          <a:ln w="9525" cap="flat" cmpd="sng" algn="ctr">
            <a:noFill/>
            <a:prstDash val="solid"/>
            <a:round/>
            <a:headEnd type="none" w="med" len="med"/>
            <a:tailEnd type="none" w="med" len="med"/>
          </a:ln>
          <a:effectLst>
            <a:glow rad="533400">
              <a:srgbClr val="CCFFCC">
                <a:alpha val="75000"/>
              </a:srgbClr>
            </a:glow>
            <a:innerShdw blurRad="63500" dist="50800" dir="2700000">
              <a:prstClr val="black">
                <a:alpha val="50000"/>
              </a:prstClr>
            </a:innerShdw>
          </a:effectLst>
        </p:spPr>
        <p:txBody>
          <a:bodyPr/>
          <a:lstStyle/>
          <a:p>
            <a:pPr>
              <a:defRPr/>
            </a:pPr>
            <a:endParaRPr lang="en-US" dirty="0">
              <a:cs typeface="+mn-cs"/>
            </a:endParaRPr>
          </a:p>
        </p:txBody>
      </p:sp>
      <p:sp>
        <p:nvSpPr>
          <p:cNvPr id="21" name="TextBox 20"/>
          <p:cNvSpPr txBox="1"/>
          <p:nvPr/>
        </p:nvSpPr>
        <p:spPr>
          <a:xfrm>
            <a:off x="3581400" y="1447800"/>
            <a:ext cx="2209800" cy="707886"/>
          </a:xfrm>
          <a:prstGeom prst="rect">
            <a:avLst/>
          </a:prstGeom>
          <a:noFill/>
          <a:effectLst>
            <a:glow rad="101600">
              <a:srgbClr val="CCFFCC">
                <a:alpha val="75000"/>
              </a:srgbClr>
            </a:glow>
          </a:effectLst>
        </p:spPr>
        <p:txBody>
          <a:bodyPr>
            <a:spAutoFit/>
          </a:bodyPr>
          <a:lstStyle/>
          <a:p>
            <a:pPr algn="ctr">
              <a:defRPr/>
            </a:pPr>
            <a:r>
              <a:rPr lang="en-US" sz="2000" b="1" dirty="0">
                <a:latin typeface="+mj-lt"/>
                <a:cs typeface="+mn-cs"/>
              </a:rPr>
              <a:t>Information </a:t>
            </a:r>
            <a:r>
              <a:rPr lang="en-US" sz="2000" b="1" dirty="0" smtClean="0">
                <a:latin typeface="+mj-lt"/>
                <a:cs typeface="+mn-cs"/>
              </a:rPr>
              <a:t>Technology</a:t>
            </a:r>
            <a:endParaRPr lang="en-US" sz="2000" b="1" dirty="0">
              <a:latin typeface="+mj-lt"/>
              <a:cs typeface="+mn-cs"/>
            </a:endParaRPr>
          </a:p>
        </p:txBody>
      </p:sp>
      <p:sp>
        <p:nvSpPr>
          <p:cNvPr id="22" name="Oval 21"/>
          <p:cNvSpPr/>
          <p:nvPr/>
        </p:nvSpPr>
        <p:spPr bwMode="auto">
          <a:xfrm>
            <a:off x="5334000" y="2057400"/>
            <a:ext cx="2895600" cy="1219200"/>
          </a:xfrm>
          <a:prstGeom prst="ellipse">
            <a:avLst/>
          </a:prstGeom>
          <a:solidFill>
            <a:srgbClr val="FFC193"/>
          </a:solidFill>
          <a:ln w="9525" cap="flat" cmpd="sng" algn="ctr">
            <a:noFill/>
            <a:prstDash val="solid"/>
            <a:round/>
            <a:headEnd type="none" w="med" len="med"/>
            <a:tailEnd type="none" w="med" len="med"/>
          </a:ln>
          <a:effectLst>
            <a:glow rad="635000">
              <a:srgbClr val="CCFFCC">
                <a:alpha val="75000"/>
              </a:srgbClr>
            </a:glow>
            <a:innerShdw blurRad="63500" dist="50800" dir="2700000">
              <a:prstClr val="black">
                <a:alpha val="50000"/>
              </a:prstClr>
            </a:innerShdw>
          </a:effectLst>
        </p:spPr>
        <p:txBody>
          <a:bodyPr/>
          <a:lstStyle/>
          <a:p>
            <a:pPr>
              <a:defRPr/>
            </a:pPr>
            <a:endParaRPr lang="en-US" dirty="0">
              <a:cs typeface="+mn-cs"/>
            </a:endParaRPr>
          </a:p>
        </p:txBody>
      </p:sp>
      <p:sp>
        <p:nvSpPr>
          <p:cNvPr id="25" name="TextBox 24"/>
          <p:cNvSpPr txBox="1"/>
          <p:nvPr/>
        </p:nvSpPr>
        <p:spPr>
          <a:xfrm>
            <a:off x="5562600" y="2209800"/>
            <a:ext cx="2514600" cy="707886"/>
          </a:xfrm>
          <a:prstGeom prst="rect">
            <a:avLst/>
          </a:prstGeom>
          <a:noFill/>
        </p:spPr>
        <p:txBody>
          <a:bodyPr wrap="square">
            <a:spAutoFit/>
          </a:bodyPr>
          <a:lstStyle/>
          <a:p>
            <a:pPr algn="ctr">
              <a:defRPr/>
            </a:pPr>
            <a:r>
              <a:rPr lang="en-US" sz="2000" b="1" dirty="0">
                <a:latin typeface="+mj-lt"/>
                <a:cs typeface="+mn-cs"/>
              </a:rPr>
              <a:t>Social </a:t>
            </a:r>
            <a:r>
              <a:rPr lang="en-US" sz="2000" b="1" dirty="0" smtClean="0">
                <a:latin typeface="+mj-lt"/>
                <a:cs typeface="+mn-cs"/>
              </a:rPr>
              <a:t>Entrepreneurship</a:t>
            </a:r>
            <a:endParaRPr lang="en-US" sz="2000" b="1" dirty="0">
              <a:latin typeface="+mj-lt"/>
              <a:cs typeface="+mn-cs"/>
            </a:endParaRPr>
          </a:p>
        </p:txBody>
      </p:sp>
      <p:sp>
        <p:nvSpPr>
          <p:cNvPr id="26" name="TextBox 25"/>
          <p:cNvSpPr txBox="1"/>
          <p:nvPr/>
        </p:nvSpPr>
        <p:spPr>
          <a:xfrm>
            <a:off x="1524000" y="3505200"/>
            <a:ext cx="2209800" cy="707886"/>
          </a:xfrm>
          <a:prstGeom prst="rect">
            <a:avLst/>
          </a:prstGeom>
          <a:noFill/>
        </p:spPr>
        <p:txBody>
          <a:bodyPr>
            <a:spAutoFit/>
          </a:bodyPr>
          <a:lstStyle/>
          <a:p>
            <a:pPr algn="ctr">
              <a:defRPr/>
            </a:pPr>
            <a:r>
              <a:rPr lang="en-US" sz="2000" b="1" dirty="0" smtClean="0">
                <a:latin typeface="+mj-lt"/>
                <a:cs typeface="+mn-cs"/>
              </a:rPr>
              <a:t>Financial Services</a:t>
            </a:r>
            <a:endParaRPr lang="en-US" sz="2000" b="1" dirty="0">
              <a:latin typeface="+mj-lt"/>
              <a:cs typeface="+mn-cs"/>
            </a:endParaRPr>
          </a:p>
        </p:txBody>
      </p:sp>
      <p:sp>
        <p:nvSpPr>
          <p:cNvPr id="7" name="Oval 6"/>
          <p:cNvSpPr/>
          <p:nvPr/>
        </p:nvSpPr>
        <p:spPr bwMode="auto">
          <a:xfrm>
            <a:off x="1066800" y="2057400"/>
            <a:ext cx="2971800" cy="1219200"/>
          </a:xfrm>
          <a:prstGeom prst="ellipse">
            <a:avLst/>
          </a:prstGeom>
          <a:solidFill>
            <a:srgbClr val="CCFFCC"/>
          </a:solidFill>
          <a:ln w="9525" cap="flat" cmpd="sng" algn="ctr">
            <a:noFill/>
            <a:prstDash val="solid"/>
            <a:round/>
            <a:headEnd type="none" w="med" len="med"/>
            <a:tailEnd type="none" w="med" len="med"/>
          </a:ln>
          <a:effectLst>
            <a:glow rad="635000">
              <a:srgbClr val="CCFFCC">
                <a:alpha val="50000"/>
              </a:srgbClr>
            </a:glow>
            <a:innerShdw blurRad="63500" dist="50800" dir="2700000">
              <a:prstClr val="black">
                <a:alpha val="50000"/>
              </a:prstClr>
            </a:innerShdw>
          </a:effectLst>
        </p:spPr>
        <p:txBody>
          <a:bodyPr/>
          <a:lstStyle/>
          <a:p>
            <a:pPr>
              <a:defRPr/>
            </a:pPr>
            <a:endParaRPr lang="en-US" dirty="0">
              <a:cs typeface="+mn-cs"/>
            </a:endParaRPr>
          </a:p>
        </p:txBody>
      </p:sp>
      <p:sp>
        <p:nvSpPr>
          <p:cNvPr id="8" name="TextBox 7"/>
          <p:cNvSpPr txBox="1"/>
          <p:nvPr/>
        </p:nvSpPr>
        <p:spPr>
          <a:xfrm>
            <a:off x="1371600" y="2286000"/>
            <a:ext cx="2438400" cy="400110"/>
          </a:xfrm>
          <a:prstGeom prst="rect">
            <a:avLst/>
          </a:prstGeom>
          <a:noFill/>
        </p:spPr>
        <p:txBody>
          <a:bodyPr wrap="square">
            <a:spAutoFit/>
          </a:bodyPr>
          <a:lstStyle/>
          <a:p>
            <a:pPr algn="ctr">
              <a:defRPr/>
            </a:pPr>
            <a:r>
              <a:rPr lang="en-US" sz="2000" b="1" dirty="0" smtClean="0">
                <a:latin typeface="+mj-lt"/>
                <a:cs typeface="+mn-cs"/>
              </a:rPr>
              <a:t>Bioscience</a:t>
            </a:r>
            <a:endParaRPr lang="en-US" sz="2000" b="1" dirty="0">
              <a:latin typeface="+mj-lt"/>
              <a:cs typeface="+mn-cs"/>
            </a:endParaRPr>
          </a:p>
        </p:txBody>
      </p:sp>
      <p:sp>
        <p:nvSpPr>
          <p:cNvPr id="14" name="Oval 13"/>
          <p:cNvSpPr/>
          <p:nvPr/>
        </p:nvSpPr>
        <p:spPr bwMode="auto">
          <a:xfrm>
            <a:off x="5334000" y="3276600"/>
            <a:ext cx="2895600" cy="1295400"/>
          </a:xfrm>
          <a:prstGeom prst="ellipse">
            <a:avLst/>
          </a:prstGeom>
          <a:solidFill>
            <a:srgbClr val="FFFF99"/>
          </a:solidFill>
          <a:ln w="9525" cap="flat" cmpd="sng" algn="ctr">
            <a:noFill/>
            <a:prstDash val="solid"/>
            <a:round/>
            <a:headEnd type="none" w="med" len="med"/>
            <a:tailEnd type="none" w="med" len="med"/>
          </a:ln>
          <a:effectLst>
            <a:glow rad="520700">
              <a:srgbClr val="CCFFCC">
                <a:alpha val="75000"/>
              </a:srgbClr>
            </a:glow>
            <a:innerShdw blurRad="63500" dist="50800" dir="2700000">
              <a:prstClr val="black">
                <a:alpha val="50000"/>
              </a:prstClr>
            </a:innerShdw>
          </a:effectLst>
        </p:spPr>
        <p:txBody>
          <a:bodyPr/>
          <a:lstStyle/>
          <a:p>
            <a:pPr>
              <a:defRPr/>
            </a:pPr>
            <a:endParaRPr lang="en-US" dirty="0">
              <a:solidFill>
                <a:srgbClr val="FFFF99"/>
              </a:solidFill>
              <a:cs typeface="+mn-cs"/>
            </a:endParaRPr>
          </a:p>
        </p:txBody>
      </p:sp>
      <p:sp>
        <p:nvSpPr>
          <p:cNvPr id="15" name="TextBox 14"/>
          <p:cNvSpPr txBox="1"/>
          <p:nvPr/>
        </p:nvSpPr>
        <p:spPr>
          <a:xfrm>
            <a:off x="5638800" y="3505200"/>
            <a:ext cx="2209800" cy="707886"/>
          </a:xfrm>
          <a:prstGeom prst="rect">
            <a:avLst/>
          </a:prstGeom>
          <a:noFill/>
        </p:spPr>
        <p:txBody>
          <a:bodyPr>
            <a:spAutoFit/>
          </a:bodyPr>
          <a:lstStyle/>
          <a:p>
            <a:pPr algn="ctr">
              <a:defRPr/>
            </a:pPr>
            <a:r>
              <a:rPr lang="en-US" sz="2000" b="1" dirty="0" smtClean="0">
                <a:latin typeface="+mj-lt"/>
                <a:cs typeface="+mn-cs"/>
              </a:rPr>
              <a:t>Healthcare Services</a:t>
            </a:r>
            <a:endParaRPr lang="en-US" sz="2000" b="1" dirty="0">
              <a:latin typeface="+mj-lt"/>
              <a:cs typeface="+mn-cs"/>
            </a:endParaRPr>
          </a:p>
        </p:txBody>
      </p:sp>
      <p:sp>
        <p:nvSpPr>
          <p:cNvPr id="20" name="TextBox 19"/>
          <p:cNvSpPr txBox="1"/>
          <p:nvPr/>
        </p:nvSpPr>
        <p:spPr>
          <a:xfrm>
            <a:off x="2667000" y="4495800"/>
            <a:ext cx="2209800" cy="400110"/>
          </a:xfrm>
          <a:prstGeom prst="rect">
            <a:avLst/>
          </a:prstGeom>
          <a:noFill/>
        </p:spPr>
        <p:txBody>
          <a:bodyPr>
            <a:spAutoFit/>
          </a:bodyPr>
          <a:lstStyle/>
          <a:p>
            <a:pPr algn="ctr">
              <a:defRPr/>
            </a:pPr>
            <a:r>
              <a:rPr lang="en-US" sz="2000" b="1" dirty="0" smtClean="0">
                <a:latin typeface="+mj-lt"/>
                <a:cs typeface="+mn-cs"/>
              </a:rPr>
              <a:t>Design and Art</a:t>
            </a:r>
            <a:endParaRPr lang="en-US" sz="2000" b="1" dirty="0">
              <a:latin typeface="+mj-lt"/>
              <a:cs typeface="+mn-cs"/>
            </a:endParaRPr>
          </a:p>
        </p:txBody>
      </p:sp>
      <p:sp>
        <p:nvSpPr>
          <p:cNvPr id="27" name="TextBox 26"/>
          <p:cNvSpPr txBox="1"/>
          <p:nvPr/>
        </p:nvSpPr>
        <p:spPr>
          <a:xfrm>
            <a:off x="4724400" y="4495800"/>
            <a:ext cx="2209800" cy="400110"/>
          </a:xfrm>
          <a:prstGeom prst="rect">
            <a:avLst/>
          </a:prstGeom>
          <a:noFill/>
        </p:spPr>
        <p:txBody>
          <a:bodyPr>
            <a:spAutoFit/>
          </a:bodyPr>
          <a:lstStyle/>
          <a:p>
            <a:pPr algn="ctr">
              <a:defRPr/>
            </a:pPr>
            <a:r>
              <a:rPr lang="en-US" sz="2000" b="1" dirty="0" smtClean="0">
                <a:latin typeface="+mj-lt"/>
                <a:cs typeface="+mn-cs"/>
              </a:rPr>
              <a:t>Food</a:t>
            </a:r>
            <a:endParaRPr lang="en-US" sz="2000" b="1" dirty="0">
              <a:latin typeface="+mj-lt"/>
              <a:cs typeface="+mn-cs"/>
            </a:endParaRPr>
          </a:p>
        </p:txBody>
      </p:sp>
    </p:spTree>
    <p:extLst>
      <p:ext uri="{BB962C8B-B14F-4D97-AF65-F5344CB8AC3E}">
        <p14:creationId xmlns:p14="http://schemas.microsoft.com/office/powerpoint/2010/main" val="300129733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04800" y="228600"/>
            <a:ext cx="8153400" cy="1143000"/>
          </a:xfrm>
        </p:spPr>
        <p:txBody>
          <a:bodyPr/>
          <a:lstStyle/>
          <a:p>
            <a:r>
              <a:rPr lang="en-US" sz="4000" dirty="0" smtClean="0">
                <a:latin typeface="Arial" charset="0"/>
              </a:rPr>
              <a:t>Culture</a:t>
            </a:r>
            <a:endParaRPr lang="en-US" sz="4000" dirty="0">
              <a:latin typeface="Arial" charset="0"/>
            </a:endParaRPr>
          </a:p>
        </p:txBody>
      </p:sp>
      <p:sp>
        <p:nvSpPr>
          <p:cNvPr id="17410" name="Content Placeholder 2"/>
          <p:cNvSpPr>
            <a:spLocks noGrp="1"/>
          </p:cNvSpPr>
          <p:nvPr>
            <p:ph idx="1"/>
          </p:nvPr>
        </p:nvSpPr>
        <p:spPr bwMode="auto">
          <a:xfrm>
            <a:off x="304800" y="1295400"/>
            <a:ext cx="86868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charset="2"/>
              <a:buChar char="ü"/>
            </a:pPr>
            <a:r>
              <a:rPr lang="en-US" dirty="0" smtClean="0">
                <a:solidFill>
                  <a:srgbClr val="0000CC"/>
                </a:solidFill>
                <a:latin typeface="Arial" charset="0"/>
              </a:rPr>
              <a:t>  Entrepreneurs are the source </a:t>
            </a:r>
          </a:p>
          <a:p>
            <a:pPr>
              <a:buFont typeface="Wingdings" charset="2"/>
              <a:buChar char="ü"/>
            </a:pPr>
            <a:r>
              <a:rPr lang="en-US" dirty="0" smtClean="0">
                <a:solidFill>
                  <a:srgbClr val="0000CC"/>
                </a:solidFill>
                <a:latin typeface="Arial" charset="0"/>
              </a:rPr>
              <a:t>  Without entrepreneurs not sustainable</a:t>
            </a:r>
          </a:p>
          <a:p>
            <a:pPr>
              <a:buFont typeface="Wingdings" charset="2"/>
              <a:buChar char="ü"/>
            </a:pPr>
            <a:r>
              <a:rPr lang="en-US" dirty="0">
                <a:solidFill>
                  <a:srgbClr val="0000CC"/>
                </a:solidFill>
                <a:latin typeface="Arial" charset="0"/>
              </a:rPr>
              <a:t> </a:t>
            </a:r>
            <a:r>
              <a:rPr lang="en-US" dirty="0" smtClean="0">
                <a:solidFill>
                  <a:srgbClr val="0000CC"/>
                </a:solidFill>
                <a:latin typeface="Arial" charset="0"/>
              </a:rPr>
              <a:t> Getting better every week</a:t>
            </a:r>
            <a:endParaRPr lang="en-US" dirty="0">
              <a:solidFill>
                <a:srgbClr val="0000CC"/>
              </a:solidFill>
              <a:latin typeface="Arial" charset="0"/>
            </a:endParaRPr>
          </a:p>
          <a:p>
            <a:pPr>
              <a:buFont typeface="Wingdings" charset="2"/>
              <a:buChar char="ü"/>
            </a:pPr>
            <a:r>
              <a:rPr lang="en-US" dirty="0" smtClean="0">
                <a:solidFill>
                  <a:srgbClr val="0000CC"/>
                </a:solidFill>
                <a:latin typeface="Arial" charset="0"/>
              </a:rPr>
              <a:t>  Never done, just better</a:t>
            </a:r>
          </a:p>
          <a:p>
            <a:pPr>
              <a:buFont typeface="Wingdings" charset="2"/>
              <a:buChar char="ü"/>
            </a:pPr>
            <a:r>
              <a:rPr lang="en-US" dirty="0" smtClean="0">
                <a:solidFill>
                  <a:srgbClr val="0000CC"/>
                </a:solidFill>
                <a:latin typeface="Arial" charset="0"/>
              </a:rPr>
              <a:t>  Collaboration</a:t>
            </a:r>
            <a:endParaRPr lang="en-US" dirty="0">
              <a:solidFill>
                <a:srgbClr val="0000CC"/>
              </a:solidFill>
              <a:latin typeface="Arial" charset="0"/>
            </a:endParaRPr>
          </a:p>
          <a:p>
            <a:pPr marL="0" indent="0">
              <a:buNone/>
            </a:pPr>
            <a:endParaRPr lang="en-US" dirty="0">
              <a:solidFill>
                <a:srgbClr val="0000CC"/>
              </a:solidFill>
              <a:latin typeface="Arial" charset="0"/>
              <a:cs typeface="ＭＳ Ｐゴシック" charset="0"/>
            </a:endParaRPr>
          </a:p>
        </p:txBody>
      </p:sp>
    </p:spTree>
    <p:extLst>
      <p:ext uri="{BB962C8B-B14F-4D97-AF65-F5344CB8AC3E}">
        <p14:creationId xmlns:p14="http://schemas.microsoft.com/office/powerpoint/2010/main" val="415657087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ext Box 24"/>
          <p:cNvSpPr txBox="1">
            <a:spLocks noChangeArrowheads="1"/>
          </p:cNvSpPr>
          <p:nvPr/>
        </p:nvSpPr>
        <p:spPr bwMode="auto">
          <a:xfrm>
            <a:off x="609600" y="3657600"/>
            <a:ext cx="2209800" cy="708025"/>
          </a:xfrm>
          <a:prstGeom prst="rect">
            <a:avLst/>
          </a:prstGeom>
          <a:solidFill>
            <a:srgbClr val="CCFFCC"/>
          </a:solidFill>
          <a:ln w="9525">
            <a:solidFill>
              <a:srgbClr val="000000"/>
            </a:solidFill>
            <a:miter lim="800000"/>
            <a:headEnd/>
            <a:tailEnd/>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spcBef>
                <a:spcPts val="300"/>
              </a:spcBef>
              <a:spcAft>
                <a:spcPts val="300"/>
              </a:spcAft>
            </a:pPr>
            <a:r>
              <a:rPr lang="en-GB" sz="2000" dirty="0">
                <a:latin typeface="Verdana" charset="0"/>
                <a:cs typeface="Times New Roman" charset="0"/>
              </a:rPr>
              <a:t>Entrepreneurial expectancy</a:t>
            </a:r>
            <a:endParaRPr lang="en-GB" sz="2000" dirty="0">
              <a:cs typeface="Times New Roman" charset="0"/>
            </a:endParaRPr>
          </a:p>
        </p:txBody>
      </p:sp>
      <p:sp>
        <p:nvSpPr>
          <p:cNvPr id="18434" name="Text Box 23"/>
          <p:cNvSpPr txBox="1">
            <a:spLocks noChangeArrowheads="1"/>
          </p:cNvSpPr>
          <p:nvPr/>
        </p:nvSpPr>
        <p:spPr bwMode="auto">
          <a:xfrm>
            <a:off x="5943600" y="1295400"/>
            <a:ext cx="2462213" cy="708025"/>
          </a:xfrm>
          <a:prstGeom prst="rect">
            <a:avLst/>
          </a:prstGeom>
          <a:solidFill>
            <a:srgbClr val="CCFFCC"/>
          </a:solidFill>
          <a:ln w="9525">
            <a:solidFill>
              <a:srgbClr val="000000"/>
            </a:solidFill>
            <a:miter lim="800000"/>
            <a:headEnd/>
            <a:tailEnd/>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dirty="0">
                <a:latin typeface="Verdana" charset="0"/>
                <a:cs typeface="Times New Roman" charset="0"/>
              </a:rPr>
              <a:t>Perceived need for new outcome</a:t>
            </a:r>
            <a:endParaRPr lang="en-GB" sz="2000" dirty="0">
              <a:cs typeface="Times New Roman" charset="0"/>
            </a:endParaRPr>
          </a:p>
        </p:txBody>
      </p:sp>
      <p:sp>
        <p:nvSpPr>
          <p:cNvPr id="18435" name="Text Box 21"/>
          <p:cNvSpPr txBox="1">
            <a:spLocks noChangeArrowheads="1"/>
          </p:cNvSpPr>
          <p:nvPr/>
        </p:nvSpPr>
        <p:spPr bwMode="auto">
          <a:xfrm>
            <a:off x="533400" y="1295400"/>
            <a:ext cx="2276475" cy="708025"/>
          </a:xfrm>
          <a:prstGeom prst="rect">
            <a:avLst/>
          </a:prstGeom>
          <a:solidFill>
            <a:srgbClr val="CCFFCC"/>
          </a:solidFill>
          <a:ln w="9525">
            <a:solidFill>
              <a:srgbClr val="000000"/>
            </a:solidFill>
            <a:miter lim="800000"/>
            <a:headEnd/>
            <a:tailEnd/>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1200" dirty="0">
                <a:cs typeface="Times New Roman" charset="0"/>
              </a:rPr>
              <a:t>  </a:t>
            </a:r>
            <a:r>
              <a:rPr lang="en-GB" sz="2000" dirty="0">
                <a:latin typeface="Verdana" charset="0"/>
                <a:cs typeface="Times New Roman" charset="0"/>
              </a:rPr>
              <a:t>Entrepreneurial self-efficacy</a:t>
            </a:r>
            <a:endParaRPr lang="en-GB" sz="2000" dirty="0">
              <a:cs typeface="Times New Roman" charset="0"/>
            </a:endParaRPr>
          </a:p>
        </p:txBody>
      </p:sp>
      <p:sp>
        <p:nvSpPr>
          <p:cNvPr id="18436" name="Text Box 19"/>
          <p:cNvSpPr txBox="1">
            <a:spLocks noChangeArrowheads="1"/>
          </p:cNvSpPr>
          <p:nvPr/>
        </p:nvSpPr>
        <p:spPr bwMode="auto">
          <a:xfrm>
            <a:off x="6172200" y="3657600"/>
            <a:ext cx="2286000" cy="708025"/>
          </a:xfrm>
          <a:prstGeom prst="rect">
            <a:avLst/>
          </a:prstGeom>
          <a:solidFill>
            <a:srgbClr val="CCFFCC"/>
          </a:solidFill>
          <a:ln w="9525">
            <a:solidFill>
              <a:srgbClr val="000000"/>
            </a:solidFill>
            <a:miter lim="800000"/>
            <a:headEnd/>
            <a:tailEnd/>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dirty="0">
                <a:latin typeface="Verdana" charset="0"/>
                <a:cs typeface="Times New Roman" charset="0"/>
              </a:rPr>
              <a:t>Entrepreneurial desirability</a:t>
            </a:r>
            <a:endParaRPr lang="en-GB" sz="2000" dirty="0">
              <a:cs typeface="Times New Roman" charset="0"/>
            </a:endParaRPr>
          </a:p>
        </p:txBody>
      </p:sp>
      <p:sp>
        <p:nvSpPr>
          <p:cNvPr id="18437" name="Rectangle 66"/>
          <p:cNvSpPr>
            <a:spLocks noChangeArrowheads="1"/>
          </p:cNvSpPr>
          <p:nvPr/>
        </p:nvSpPr>
        <p:spPr bwMode="auto">
          <a:xfrm>
            <a:off x="900113" y="476250"/>
            <a:ext cx="320675"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tabLst>
                <a:tab pos="57150" algn="l"/>
                <a:tab pos="342900" algn="l"/>
              </a:tabLst>
            </a:pPr>
            <a:r>
              <a:rPr lang="en-US" sz="1100" dirty="0"/>
              <a:t/>
            </a:r>
            <a:br>
              <a:rPr lang="en-US" sz="1100" dirty="0"/>
            </a:br>
            <a:endParaRPr lang="en-US" dirty="0"/>
          </a:p>
          <a:p>
            <a:pPr eaLnBrk="0" hangingPunct="0">
              <a:tabLst>
                <a:tab pos="57150" algn="l"/>
                <a:tab pos="342900" algn="l"/>
              </a:tabLst>
            </a:pPr>
            <a:r>
              <a:rPr lang="en-GB" sz="1000" dirty="0">
                <a:latin typeface="Verdana" charset="0"/>
                <a:cs typeface="Times New Roman" charset="0"/>
                <a:sym typeface="Wingdings" charset="0"/>
              </a:rPr>
              <a:t>.  </a:t>
            </a:r>
            <a:endParaRPr lang="en-US" sz="1100" dirty="0">
              <a:cs typeface="Times New Roman" charset="0"/>
              <a:sym typeface="Wingdings" charset="0"/>
            </a:endParaRPr>
          </a:p>
          <a:p>
            <a:pPr eaLnBrk="0" hangingPunct="0">
              <a:tabLst>
                <a:tab pos="57150" algn="l"/>
                <a:tab pos="342900" algn="l"/>
              </a:tabLst>
            </a:pPr>
            <a:endParaRPr lang="en-US" sz="1000" dirty="0">
              <a:latin typeface="Verdana" charset="0"/>
              <a:cs typeface="Times New Roman" charset="0"/>
              <a:sym typeface="Wingdings" charset="0"/>
            </a:endParaRPr>
          </a:p>
        </p:txBody>
      </p:sp>
      <p:sp>
        <p:nvSpPr>
          <p:cNvPr id="18438" name="Line 27"/>
          <p:cNvSpPr>
            <a:spLocks noChangeShapeType="1"/>
          </p:cNvSpPr>
          <p:nvPr/>
        </p:nvSpPr>
        <p:spPr bwMode="auto">
          <a:xfrm flipH="1">
            <a:off x="5410200" y="4267200"/>
            <a:ext cx="762000" cy="457200"/>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8439" name="Line 27"/>
          <p:cNvSpPr>
            <a:spLocks noChangeShapeType="1"/>
          </p:cNvSpPr>
          <p:nvPr/>
        </p:nvSpPr>
        <p:spPr bwMode="auto">
          <a:xfrm>
            <a:off x="2819400" y="4343400"/>
            <a:ext cx="785813" cy="428625"/>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8440" name="Line 27"/>
          <p:cNvSpPr>
            <a:spLocks noChangeShapeType="1"/>
          </p:cNvSpPr>
          <p:nvPr/>
        </p:nvSpPr>
        <p:spPr bwMode="auto">
          <a:xfrm flipH="1">
            <a:off x="5105400" y="1981200"/>
            <a:ext cx="847725" cy="471488"/>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4364" name="Text Box 23"/>
          <p:cNvSpPr txBox="1">
            <a:spLocks noChangeArrowheads="1"/>
          </p:cNvSpPr>
          <p:nvPr/>
        </p:nvSpPr>
        <p:spPr bwMode="auto">
          <a:xfrm>
            <a:off x="3200400" y="2438400"/>
            <a:ext cx="2286000" cy="708025"/>
          </a:xfrm>
          <a:prstGeom prst="rect">
            <a:avLst/>
          </a:prstGeom>
          <a:solidFill>
            <a:srgbClr val="CCFFCC"/>
          </a:solidFill>
          <a:ln w="9525">
            <a:solidFill>
              <a:srgbClr val="000000"/>
            </a:solidFill>
            <a:miter lim="800000"/>
            <a:headEnd/>
            <a:tailEnd/>
          </a:ln>
          <a:effectLst>
            <a:outerShdw blurRad="50800" dist="50800" dir="5400000" algn="ctr" rotWithShape="0">
              <a:srgbClr val="FF0000"/>
            </a:outerShdw>
          </a:effec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37931725" indent="-37474525" eaLnBrk="0" hangingPunct="0">
              <a:defRPr sz="2400">
                <a:solidFill>
                  <a:schemeClr val="tx1"/>
                </a:solidFill>
                <a:latin typeface="Arial" charset="0"/>
                <a:ea typeface="ＭＳ Ｐゴシック" charset="0"/>
              </a:defRPr>
            </a:lvl2pPr>
            <a:lvl3pPr eaLnBrk="0" hangingPunct="0">
              <a:defRPr sz="2400">
                <a:solidFill>
                  <a:schemeClr val="tx1"/>
                </a:solidFill>
                <a:latin typeface="Arial" charset="0"/>
                <a:ea typeface="ＭＳ Ｐゴシック" charset="0"/>
              </a:defRPr>
            </a:lvl3pPr>
            <a:lvl4pPr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marL="457200" eaLnBrk="0" fontAlgn="base" hangingPunct="0">
              <a:spcBef>
                <a:spcPct val="0"/>
              </a:spcBef>
              <a:spcAft>
                <a:spcPct val="0"/>
              </a:spcAft>
              <a:defRPr sz="2400">
                <a:solidFill>
                  <a:schemeClr val="tx1"/>
                </a:solidFill>
                <a:latin typeface="Arial" charset="0"/>
                <a:ea typeface="ＭＳ Ｐゴシック" charset="0"/>
              </a:defRPr>
            </a:lvl6pPr>
            <a:lvl7pPr marL="914400" eaLnBrk="0" fontAlgn="base" hangingPunct="0">
              <a:spcBef>
                <a:spcPct val="0"/>
              </a:spcBef>
              <a:spcAft>
                <a:spcPct val="0"/>
              </a:spcAft>
              <a:defRPr sz="2400">
                <a:solidFill>
                  <a:schemeClr val="tx1"/>
                </a:solidFill>
                <a:latin typeface="Arial" charset="0"/>
                <a:ea typeface="ＭＳ Ｐゴシック" charset="0"/>
              </a:defRPr>
            </a:lvl7pPr>
            <a:lvl8pPr marL="1371600" eaLnBrk="0" fontAlgn="base" hangingPunct="0">
              <a:spcBef>
                <a:spcPct val="0"/>
              </a:spcBef>
              <a:spcAft>
                <a:spcPct val="0"/>
              </a:spcAft>
              <a:defRPr sz="2400">
                <a:solidFill>
                  <a:schemeClr val="tx1"/>
                </a:solidFill>
                <a:latin typeface="Arial" charset="0"/>
                <a:ea typeface="ＭＳ Ｐゴシック" charset="0"/>
              </a:defRPr>
            </a:lvl8pPr>
            <a:lvl9pPr marL="18288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defRPr/>
            </a:pPr>
            <a:r>
              <a:rPr lang="en-GB" sz="2000" dirty="0" smtClean="0">
                <a:latin typeface="Verdana" charset="0"/>
                <a:cs typeface="Times New Roman" charset="0"/>
              </a:rPr>
              <a:t>Have idea for start-up</a:t>
            </a:r>
            <a:endParaRPr lang="en-GB" sz="2000" dirty="0" smtClean="0">
              <a:ea typeface="Times New Roman" charset="0"/>
              <a:cs typeface="Times New Roman" charset="0"/>
            </a:endParaRPr>
          </a:p>
        </p:txBody>
      </p:sp>
      <p:sp>
        <p:nvSpPr>
          <p:cNvPr id="18442" name="Line 27"/>
          <p:cNvSpPr>
            <a:spLocks noChangeShapeType="1"/>
          </p:cNvSpPr>
          <p:nvPr/>
        </p:nvSpPr>
        <p:spPr bwMode="auto">
          <a:xfrm>
            <a:off x="5486400" y="3124200"/>
            <a:ext cx="1295400" cy="533400"/>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8443" name="Line 27"/>
          <p:cNvSpPr>
            <a:spLocks noChangeShapeType="1"/>
          </p:cNvSpPr>
          <p:nvPr/>
        </p:nvSpPr>
        <p:spPr bwMode="auto">
          <a:xfrm flipH="1">
            <a:off x="4495800" y="3200400"/>
            <a:ext cx="4763" cy="1285875"/>
          </a:xfrm>
          <a:prstGeom prst="line">
            <a:avLst/>
          </a:prstGeom>
          <a:noFill/>
          <a:ln w="57150">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8444" name="Line 27"/>
          <p:cNvSpPr>
            <a:spLocks noChangeShapeType="1"/>
          </p:cNvSpPr>
          <p:nvPr/>
        </p:nvSpPr>
        <p:spPr bwMode="auto">
          <a:xfrm>
            <a:off x="2819400" y="1981200"/>
            <a:ext cx="762000" cy="4572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8445" name="TextBox 30"/>
          <p:cNvSpPr txBox="1">
            <a:spLocks noChangeArrowheads="1"/>
          </p:cNvSpPr>
          <p:nvPr/>
        </p:nvSpPr>
        <p:spPr bwMode="auto">
          <a:xfrm>
            <a:off x="6096000" y="6248400"/>
            <a:ext cx="220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endParaRPr lang="en-US" sz="1800" dirty="0"/>
          </a:p>
        </p:txBody>
      </p:sp>
      <p:sp>
        <p:nvSpPr>
          <p:cNvPr id="18446" name="Rectangle 31"/>
          <p:cNvSpPr>
            <a:spLocks noChangeArrowheads="1"/>
          </p:cNvSpPr>
          <p:nvPr/>
        </p:nvSpPr>
        <p:spPr bwMode="auto">
          <a:xfrm>
            <a:off x="6324600" y="5181600"/>
            <a:ext cx="2230438"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GB" sz="1200" dirty="0"/>
              <a:t>William A. Lucas—MIT</a:t>
            </a:r>
          </a:p>
          <a:p>
            <a:r>
              <a:rPr lang="en-GB" sz="1000" dirty="0"/>
              <a:t>Kenneth A. Harrington Modifications</a:t>
            </a:r>
            <a:endParaRPr lang="en-US" sz="1000" dirty="0"/>
          </a:p>
        </p:txBody>
      </p:sp>
      <p:sp>
        <p:nvSpPr>
          <p:cNvPr id="18447" name="Line 27"/>
          <p:cNvSpPr>
            <a:spLocks noChangeShapeType="1"/>
          </p:cNvSpPr>
          <p:nvPr/>
        </p:nvSpPr>
        <p:spPr bwMode="auto">
          <a:xfrm flipH="1">
            <a:off x="2133600" y="3124200"/>
            <a:ext cx="1119188" cy="533400"/>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p>
        </p:txBody>
      </p:sp>
      <p:sp>
        <p:nvSpPr>
          <p:cNvPr id="18448" name="Title 1"/>
          <p:cNvSpPr txBox="1">
            <a:spLocks/>
          </p:cNvSpPr>
          <p:nvPr/>
        </p:nvSpPr>
        <p:spPr bwMode="auto">
          <a:xfrm>
            <a:off x="304800" y="228600"/>
            <a:ext cx="815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4000" dirty="0" smtClean="0">
                <a:solidFill>
                  <a:srgbClr val="FFFFFF"/>
                </a:solidFill>
              </a:rPr>
              <a:t>Entrepreneur Development</a:t>
            </a:r>
            <a:endParaRPr lang="en-US" sz="4000" dirty="0">
              <a:solidFill>
                <a:srgbClr val="FFFFFF"/>
              </a:solidFill>
            </a:endParaRPr>
          </a:p>
        </p:txBody>
      </p:sp>
      <p:sp>
        <p:nvSpPr>
          <p:cNvPr id="18449" name="Text Box 20"/>
          <p:cNvSpPr txBox="1">
            <a:spLocks noChangeArrowheads="1"/>
          </p:cNvSpPr>
          <p:nvPr/>
        </p:nvSpPr>
        <p:spPr bwMode="auto">
          <a:xfrm>
            <a:off x="3276600" y="4495800"/>
            <a:ext cx="2362200" cy="708025"/>
          </a:xfrm>
          <a:prstGeom prst="rect">
            <a:avLst/>
          </a:prstGeom>
          <a:solidFill>
            <a:srgbClr val="CCFFCC"/>
          </a:solidFill>
          <a:ln w="9525">
            <a:solidFill>
              <a:srgbClr val="000000"/>
            </a:solidFill>
            <a:miter lim="800000"/>
            <a:headEnd/>
            <a:tailEnd/>
          </a:ln>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GB" sz="2000" dirty="0">
                <a:latin typeface="Verdana" charset="0"/>
                <a:cs typeface="Times New Roman" charset="0"/>
              </a:rPr>
              <a:t>Entrepreneurial intent</a:t>
            </a:r>
            <a:endParaRPr lang="en-GB" sz="2000" dirty="0">
              <a:cs typeface="Times New Roman"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04800" y="228600"/>
            <a:ext cx="8153400" cy="1143000"/>
          </a:xfrm>
        </p:spPr>
        <p:txBody>
          <a:bodyPr/>
          <a:lstStyle/>
          <a:p>
            <a:r>
              <a:rPr lang="en-US" sz="4000" dirty="0" smtClean="0">
                <a:latin typeface="Arial" charset="0"/>
              </a:rPr>
              <a:t>Community Ecosystem Survey </a:t>
            </a:r>
            <a:endParaRPr lang="en-US" sz="4000" dirty="0">
              <a:latin typeface="Arial" charset="0"/>
            </a:endParaRPr>
          </a:p>
        </p:txBody>
      </p:sp>
      <p:sp>
        <p:nvSpPr>
          <p:cNvPr id="17410"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Tx/>
              <a:buAutoNum type="arabicPeriod"/>
            </a:pPr>
            <a:endParaRPr lang="en-US" dirty="0">
              <a:solidFill>
                <a:srgbClr val="0000CC"/>
              </a:solidFill>
              <a:latin typeface="Arial" charset="0"/>
            </a:endParaRPr>
          </a:p>
          <a:p>
            <a:pPr marL="514350" indent="-514350">
              <a:buFontTx/>
              <a:buAutoNum type="arabicPeriod"/>
            </a:pPr>
            <a:r>
              <a:rPr lang="en-US" dirty="0" smtClean="0">
                <a:solidFill>
                  <a:srgbClr val="0000CC"/>
                </a:solidFill>
                <a:latin typeface="Arial" charset="0"/>
              </a:rPr>
              <a:t>Economic and Social Factors</a:t>
            </a:r>
            <a:endParaRPr lang="en-US" dirty="0">
              <a:solidFill>
                <a:srgbClr val="0000CC"/>
              </a:solidFill>
              <a:latin typeface="Arial" charset="0"/>
            </a:endParaRPr>
          </a:p>
          <a:p>
            <a:pPr marL="514350" indent="-514350">
              <a:buFontTx/>
              <a:buAutoNum type="arabicPeriod"/>
            </a:pPr>
            <a:r>
              <a:rPr lang="en-US" dirty="0" smtClean="0">
                <a:solidFill>
                  <a:srgbClr val="0000CC"/>
                </a:solidFill>
                <a:latin typeface="Arial" charset="0"/>
              </a:rPr>
              <a:t>Important?   Adequate?</a:t>
            </a:r>
          </a:p>
          <a:p>
            <a:pPr marL="514350" indent="-514350">
              <a:buFontTx/>
              <a:buAutoNum type="arabicPeriod"/>
            </a:pPr>
            <a:r>
              <a:rPr lang="en-US" dirty="0" smtClean="0">
                <a:solidFill>
                  <a:srgbClr val="0000CC"/>
                </a:solidFill>
                <a:latin typeface="Arial" charset="0"/>
              </a:rPr>
              <a:t>Stakeholder groups</a:t>
            </a:r>
            <a:endParaRPr lang="en-US" dirty="0">
              <a:solidFill>
                <a:srgbClr val="0000CC"/>
              </a:solidFill>
              <a:latin typeface="Arial" charset="0"/>
            </a:endParaRPr>
          </a:p>
          <a:p>
            <a:pPr marL="514350" indent="-514350">
              <a:buFontTx/>
              <a:buAutoNum type="arabicPeriod"/>
            </a:pPr>
            <a:r>
              <a:rPr lang="en-US" dirty="0" smtClean="0">
                <a:solidFill>
                  <a:srgbClr val="0000CC"/>
                </a:solidFill>
                <a:latin typeface="Arial" charset="0"/>
              </a:rPr>
              <a:t>Open and transparent</a:t>
            </a:r>
          </a:p>
          <a:p>
            <a:pPr marL="514350" indent="-514350">
              <a:buFontTx/>
              <a:buAutoNum type="arabicPeriod"/>
            </a:pPr>
            <a:r>
              <a:rPr lang="en-US" dirty="0" smtClean="0">
                <a:solidFill>
                  <a:srgbClr val="0000CC"/>
                </a:solidFill>
                <a:latin typeface="Arial" charset="0"/>
              </a:rPr>
              <a:t>Discuss priorities and goals</a:t>
            </a:r>
          </a:p>
          <a:p>
            <a:pPr marL="400050" lvl="1" indent="0">
              <a:buFontTx/>
              <a:buNone/>
            </a:pPr>
            <a:endParaRPr lang="en-US" dirty="0">
              <a:solidFill>
                <a:srgbClr val="0000CC"/>
              </a:solidFill>
              <a:latin typeface="Arial" charset="0"/>
              <a:cs typeface="ＭＳ Ｐゴシック" charset="0"/>
            </a:endParaRPr>
          </a:p>
        </p:txBody>
      </p:sp>
    </p:spTree>
    <p:extLst>
      <p:ext uri="{BB962C8B-B14F-4D97-AF65-F5344CB8AC3E}">
        <p14:creationId xmlns:p14="http://schemas.microsoft.com/office/powerpoint/2010/main" val="300059934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5" name="Picture 1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95538" y="1219200"/>
            <a:ext cx="4627562"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p:cNvSpPr txBox="1"/>
          <p:nvPr/>
        </p:nvSpPr>
        <p:spPr>
          <a:xfrm>
            <a:off x="3276600" y="3352800"/>
            <a:ext cx="1676400" cy="1905000"/>
          </a:xfrm>
          <a:prstGeom prst="rect">
            <a:avLst/>
          </a:prstGeom>
          <a:solidFill>
            <a:schemeClr val="bg2">
              <a:lumMod val="40000"/>
              <a:lumOff val="60000"/>
            </a:schemeClr>
          </a:solidFill>
        </p:spPr>
        <p:txBody>
          <a:bodyPr>
            <a:spAutoFit/>
          </a:bodyPr>
          <a:lstStyle/>
          <a:p>
            <a:pPr algn="ctr">
              <a:defRPr/>
            </a:pPr>
            <a:endParaRPr lang="en-US" b="1" dirty="0"/>
          </a:p>
        </p:txBody>
      </p:sp>
      <p:sp>
        <p:nvSpPr>
          <p:cNvPr id="31747" name="TextBox 8"/>
          <p:cNvSpPr txBox="1">
            <a:spLocks noChangeArrowheads="1"/>
          </p:cNvSpPr>
          <p:nvPr/>
        </p:nvSpPr>
        <p:spPr bwMode="auto">
          <a:xfrm>
            <a:off x="3276600" y="1371600"/>
            <a:ext cx="1676400" cy="19050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endParaRPr lang="en-US" sz="1800" b="1" dirty="0"/>
          </a:p>
        </p:txBody>
      </p:sp>
      <p:sp>
        <p:nvSpPr>
          <p:cNvPr id="31748" name="TextBox 9"/>
          <p:cNvSpPr txBox="1">
            <a:spLocks noChangeArrowheads="1"/>
          </p:cNvSpPr>
          <p:nvPr/>
        </p:nvSpPr>
        <p:spPr bwMode="auto">
          <a:xfrm>
            <a:off x="5029200" y="1371600"/>
            <a:ext cx="1752600" cy="1905000"/>
          </a:xfrm>
          <a:prstGeom prst="rect">
            <a:avLst/>
          </a:prstGeom>
          <a:solidFill>
            <a:srgbClr val="CC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endParaRPr lang="en-US" sz="1800" b="1" dirty="0"/>
          </a:p>
        </p:txBody>
      </p:sp>
      <p:sp>
        <p:nvSpPr>
          <p:cNvPr id="31749" name="TextBox 10"/>
          <p:cNvSpPr txBox="1">
            <a:spLocks noChangeArrowheads="1"/>
          </p:cNvSpPr>
          <p:nvPr/>
        </p:nvSpPr>
        <p:spPr bwMode="auto">
          <a:xfrm>
            <a:off x="5029200" y="3352800"/>
            <a:ext cx="1752600" cy="1905000"/>
          </a:xfrm>
          <a:prstGeom prst="rect">
            <a:avLst/>
          </a:prstGeom>
          <a:solidFill>
            <a:srgbClr val="FFC7B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endParaRPr lang="en-US" sz="1800" b="1" dirty="0"/>
          </a:p>
        </p:txBody>
      </p:sp>
      <p:sp>
        <p:nvSpPr>
          <p:cNvPr id="31750" name="TextBox 2"/>
          <p:cNvSpPr txBox="1">
            <a:spLocks noChangeArrowheads="1"/>
          </p:cNvSpPr>
          <p:nvPr/>
        </p:nvSpPr>
        <p:spPr bwMode="auto">
          <a:xfrm>
            <a:off x="3429000" y="21336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b="1" dirty="0"/>
              <a:t>Controlled</a:t>
            </a:r>
          </a:p>
        </p:txBody>
      </p:sp>
      <p:sp>
        <p:nvSpPr>
          <p:cNvPr id="31751" name="TextBox 3"/>
          <p:cNvSpPr txBox="1">
            <a:spLocks noChangeArrowheads="1"/>
          </p:cNvSpPr>
          <p:nvPr/>
        </p:nvSpPr>
        <p:spPr bwMode="auto">
          <a:xfrm>
            <a:off x="5181600" y="21336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b="1" dirty="0"/>
              <a:t>Euphoric</a:t>
            </a:r>
          </a:p>
        </p:txBody>
      </p:sp>
      <p:sp>
        <p:nvSpPr>
          <p:cNvPr id="31752" name="TextBox 4"/>
          <p:cNvSpPr txBox="1">
            <a:spLocks noChangeArrowheads="1"/>
          </p:cNvSpPr>
          <p:nvPr/>
        </p:nvSpPr>
        <p:spPr bwMode="auto">
          <a:xfrm>
            <a:off x="3429000" y="4038600"/>
            <a:ext cx="1447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b="1" dirty="0"/>
              <a:t>Apathetic</a:t>
            </a:r>
          </a:p>
        </p:txBody>
      </p:sp>
      <p:sp>
        <p:nvSpPr>
          <p:cNvPr id="31753" name="TextBox 5"/>
          <p:cNvSpPr txBox="1">
            <a:spLocks noChangeArrowheads="1"/>
          </p:cNvSpPr>
          <p:nvPr/>
        </p:nvSpPr>
        <p:spPr bwMode="auto">
          <a:xfrm>
            <a:off x="5181600" y="4038600"/>
            <a:ext cx="16002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b="1" dirty="0" smtClean="0"/>
              <a:t>Aspirational</a:t>
            </a:r>
            <a:endParaRPr lang="en-US" sz="1800" b="1" dirty="0"/>
          </a:p>
        </p:txBody>
      </p:sp>
      <p:sp>
        <p:nvSpPr>
          <p:cNvPr id="31754" name="Title 1"/>
          <p:cNvSpPr txBox="1">
            <a:spLocks/>
          </p:cNvSpPr>
          <p:nvPr/>
        </p:nvSpPr>
        <p:spPr bwMode="auto">
          <a:xfrm>
            <a:off x="533400" y="228600"/>
            <a:ext cx="8153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4000" dirty="0" smtClean="0">
                <a:solidFill>
                  <a:srgbClr val="FFFFFF"/>
                </a:solidFill>
              </a:rPr>
              <a:t>Ecosystem Statuses</a:t>
            </a:r>
            <a:endParaRPr lang="en-US" sz="4000" dirty="0">
              <a:solidFill>
                <a:srgbClr val="FFFFFF"/>
              </a:solidFill>
            </a:endParaRPr>
          </a:p>
        </p:txBody>
      </p:sp>
      <p:sp>
        <p:nvSpPr>
          <p:cNvPr id="34" name="Curved Right Arrow 33"/>
          <p:cNvSpPr/>
          <p:nvPr/>
        </p:nvSpPr>
        <p:spPr>
          <a:xfrm rot="10800000">
            <a:off x="5105400" y="2514600"/>
            <a:ext cx="1295400" cy="1371600"/>
          </a:xfrm>
          <a:prstGeom prst="curved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chemeClr val="tx1"/>
              </a:solidFill>
            </a:endParaRPr>
          </a:p>
        </p:txBody>
      </p:sp>
      <p:sp>
        <p:nvSpPr>
          <p:cNvPr id="35" name="Curved Right Arrow 34"/>
          <p:cNvSpPr/>
          <p:nvPr/>
        </p:nvSpPr>
        <p:spPr>
          <a:xfrm>
            <a:off x="3581400" y="2667000"/>
            <a:ext cx="1295400" cy="1333500"/>
          </a:xfrm>
          <a:prstGeom prst="curvedRightArrow">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chemeClr val="tx1"/>
              </a:solidFill>
            </a:endParaRPr>
          </a:p>
        </p:txBody>
      </p:sp>
    </p:spTree>
    <p:extLst>
      <p:ext uri="{BB962C8B-B14F-4D97-AF65-F5344CB8AC3E}">
        <p14:creationId xmlns:p14="http://schemas.microsoft.com/office/powerpoint/2010/main" val="249152758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stretch>
            <a:fillRect/>
          </a:stretch>
        </p:blipFill>
        <p:spPr>
          <a:xfrm>
            <a:off x="2209800" y="152400"/>
            <a:ext cx="4458996" cy="5512382"/>
          </a:xfrm>
          <a:prstGeom prst="rect">
            <a:avLst/>
          </a:prstGeom>
        </p:spPr>
      </p:pic>
      <p:sp>
        <p:nvSpPr>
          <p:cNvPr id="33795" name="TextBox 9"/>
          <p:cNvSpPr txBox="1">
            <a:spLocks noChangeArrowheads="1"/>
          </p:cNvSpPr>
          <p:nvPr/>
        </p:nvSpPr>
        <p:spPr bwMode="auto">
          <a:xfrm>
            <a:off x="4419600" y="762000"/>
            <a:ext cx="1828800" cy="1905000"/>
          </a:xfrm>
          <a:prstGeom prst="rect">
            <a:avLst/>
          </a:prstGeom>
          <a:solidFill>
            <a:srgbClr val="CCFFCC">
              <a:alpha val="3882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endParaRPr lang="en-US" sz="1800" b="1" dirty="0"/>
          </a:p>
        </p:txBody>
      </p:sp>
      <p:sp>
        <p:nvSpPr>
          <p:cNvPr id="33796" name="TextBox 19"/>
          <p:cNvSpPr txBox="1">
            <a:spLocks noChangeArrowheads="1"/>
          </p:cNvSpPr>
          <p:nvPr/>
        </p:nvSpPr>
        <p:spPr bwMode="auto">
          <a:xfrm>
            <a:off x="4419600" y="2667000"/>
            <a:ext cx="1828800" cy="1905000"/>
          </a:xfrm>
          <a:prstGeom prst="rect">
            <a:avLst/>
          </a:prstGeom>
          <a:solidFill>
            <a:srgbClr val="FFC7B4">
              <a:alpha val="3882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endParaRPr lang="en-US" sz="1800" b="1" dirty="0"/>
          </a:p>
        </p:txBody>
      </p:sp>
      <p:sp>
        <p:nvSpPr>
          <p:cNvPr id="21" name="TextBox 20"/>
          <p:cNvSpPr txBox="1"/>
          <p:nvPr/>
        </p:nvSpPr>
        <p:spPr>
          <a:xfrm>
            <a:off x="2743200" y="2667000"/>
            <a:ext cx="1676400" cy="1905000"/>
          </a:xfrm>
          <a:prstGeom prst="rect">
            <a:avLst/>
          </a:prstGeom>
          <a:solidFill>
            <a:schemeClr val="bg2">
              <a:lumMod val="40000"/>
              <a:lumOff val="60000"/>
              <a:alpha val="39000"/>
            </a:schemeClr>
          </a:solidFill>
        </p:spPr>
        <p:txBody>
          <a:bodyPr wrap="square">
            <a:spAutoFit/>
          </a:bodyPr>
          <a:lstStyle/>
          <a:p>
            <a:pPr algn="ctr">
              <a:defRPr/>
            </a:pPr>
            <a:endParaRPr lang="en-US" b="1" dirty="0"/>
          </a:p>
        </p:txBody>
      </p:sp>
      <p:sp>
        <p:nvSpPr>
          <p:cNvPr id="33798" name="TextBox 21"/>
          <p:cNvSpPr txBox="1">
            <a:spLocks noChangeArrowheads="1"/>
          </p:cNvSpPr>
          <p:nvPr/>
        </p:nvSpPr>
        <p:spPr bwMode="auto">
          <a:xfrm>
            <a:off x="2667000" y="762000"/>
            <a:ext cx="1828800" cy="1905000"/>
          </a:xfrm>
          <a:prstGeom prst="rect">
            <a:avLst/>
          </a:prstGeom>
          <a:solidFill>
            <a:srgbClr val="FFFF99">
              <a:alpha val="38823"/>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endParaRPr lang="en-US" sz="1800" b="1" dirty="0"/>
          </a:p>
        </p:txBody>
      </p:sp>
    </p:spTree>
    <p:extLst>
      <p:ext uri="{BB962C8B-B14F-4D97-AF65-F5344CB8AC3E}">
        <p14:creationId xmlns:p14="http://schemas.microsoft.com/office/powerpoint/2010/main" val="359856566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04800" y="228600"/>
            <a:ext cx="8153400" cy="1143000"/>
          </a:xfrm>
        </p:spPr>
        <p:txBody>
          <a:bodyPr/>
          <a:lstStyle/>
          <a:p>
            <a:r>
              <a:rPr lang="en-US" sz="4000" dirty="0" smtClean="0">
                <a:latin typeface="Arial" charset="0"/>
              </a:rPr>
              <a:t>Roles in the Ecosystem?</a:t>
            </a:r>
            <a:endParaRPr lang="en-US" sz="4000" dirty="0">
              <a:latin typeface="Arial" charset="0"/>
            </a:endParaRPr>
          </a:p>
        </p:txBody>
      </p:sp>
      <p:sp>
        <p:nvSpPr>
          <p:cNvPr id="17410"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 typeface="+mj-lt"/>
              <a:buAutoNum type="arabicPeriod"/>
            </a:pPr>
            <a:r>
              <a:rPr lang="en-US" dirty="0" smtClean="0">
                <a:solidFill>
                  <a:srgbClr val="0000CC"/>
                </a:solidFill>
                <a:latin typeface="Arial" charset="0"/>
              </a:rPr>
              <a:t>University role?</a:t>
            </a:r>
            <a:endParaRPr lang="en-US" dirty="0">
              <a:solidFill>
                <a:srgbClr val="0000CC"/>
              </a:solidFill>
              <a:latin typeface="Arial" charset="0"/>
            </a:endParaRPr>
          </a:p>
          <a:p>
            <a:pPr marL="514350" indent="-514350">
              <a:buFontTx/>
              <a:buAutoNum type="arabicPeriod"/>
            </a:pPr>
            <a:r>
              <a:rPr lang="en-US" dirty="0" smtClean="0">
                <a:solidFill>
                  <a:srgbClr val="0000CC"/>
                </a:solidFill>
                <a:latin typeface="Arial" charset="0"/>
              </a:rPr>
              <a:t>Champion role?</a:t>
            </a:r>
            <a:endParaRPr lang="en-US" dirty="0">
              <a:solidFill>
                <a:srgbClr val="0000CC"/>
              </a:solidFill>
              <a:latin typeface="Arial" charset="0"/>
            </a:endParaRPr>
          </a:p>
          <a:p>
            <a:pPr marL="514350" indent="-514350">
              <a:buFontTx/>
              <a:buAutoNum type="arabicPeriod"/>
            </a:pPr>
            <a:r>
              <a:rPr lang="en-US" dirty="0" smtClean="0">
                <a:solidFill>
                  <a:srgbClr val="0000CC"/>
                </a:solidFill>
                <a:latin typeface="Arial" charset="0"/>
              </a:rPr>
              <a:t>Entrepreneur role?</a:t>
            </a:r>
            <a:endParaRPr lang="en-US" dirty="0">
              <a:solidFill>
                <a:srgbClr val="0000CC"/>
              </a:solidFill>
              <a:latin typeface="Arial" charset="0"/>
            </a:endParaRPr>
          </a:p>
          <a:p>
            <a:pPr marL="514350" indent="-514350">
              <a:buFontTx/>
              <a:buAutoNum type="arabicPeriod"/>
            </a:pPr>
            <a:r>
              <a:rPr lang="en-US" dirty="0" smtClean="0">
                <a:solidFill>
                  <a:srgbClr val="0000CC"/>
                </a:solidFill>
                <a:latin typeface="Arial" charset="0"/>
              </a:rPr>
              <a:t>Economic development role?</a:t>
            </a:r>
          </a:p>
          <a:p>
            <a:pPr marL="514350" indent="-514350">
              <a:buFontTx/>
              <a:buAutoNum type="arabicPeriod"/>
            </a:pPr>
            <a:r>
              <a:rPr lang="en-US" dirty="0" smtClean="0">
                <a:solidFill>
                  <a:srgbClr val="0000CC"/>
                </a:solidFill>
                <a:latin typeface="Arial" charset="0"/>
              </a:rPr>
              <a:t>Service provider role?</a:t>
            </a:r>
          </a:p>
          <a:p>
            <a:pPr marL="514350" indent="-514350">
              <a:buFontTx/>
              <a:buAutoNum type="arabicPeriod"/>
            </a:pPr>
            <a:r>
              <a:rPr lang="en-US" dirty="0" smtClean="0">
                <a:solidFill>
                  <a:srgbClr val="0000CC"/>
                </a:solidFill>
                <a:latin typeface="Arial" charset="0"/>
              </a:rPr>
              <a:t>Government role?</a:t>
            </a:r>
          </a:p>
          <a:p>
            <a:pPr marL="514350" indent="-514350">
              <a:buFontTx/>
              <a:buAutoNum type="arabicPeriod"/>
            </a:pPr>
            <a:r>
              <a:rPr lang="en-US" dirty="0" smtClean="0">
                <a:solidFill>
                  <a:srgbClr val="0000CC"/>
                </a:solidFill>
                <a:latin typeface="Arial" charset="0"/>
              </a:rPr>
              <a:t>Industry role?</a:t>
            </a:r>
            <a:endParaRPr lang="en-US" dirty="0">
              <a:solidFill>
                <a:srgbClr val="0000CC"/>
              </a:solidFill>
              <a:latin typeface="Arial" charset="0"/>
            </a:endParaRPr>
          </a:p>
          <a:p>
            <a:pPr marL="400050" lvl="1" indent="0">
              <a:buFontTx/>
              <a:buNone/>
            </a:pPr>
            <a:endParaRPr lang="en-US" dirty="0">
              <a:solidFill>
                <a:srgbClr val="0000CC"/>
              </a:solidFill>
              <a:latin typeface="Arial" charset="0"/>
              <a:cs typeface="ＭＳ Ｐゴシック" charset="0"/>
            </a:endParaRPr>
          </a:p>
        </p:txBody>
      </p:sp>
    </p:spTree>
    <p:extLst>
      <p:ext uri="{BB962C8B-B14F-4D97-AF65-F5344CB8AC3E}">
        <p14:creationId xmlns:p14="http://schemas.microsoft.com/office/powerpoint/2010/main" val="232750546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04800" y="228600"/>
            <a:ext cx="8153400" cy="1143000"/>
          </a:xfrm>
        </p:spPr>
        <p:txBody>
          <a:bodyPr/>
          <a:lstStyle/>
          <a:p>
            <a:r>
              <a:rPr lang="en-US" sz="4000" dirty="0" smtClean="0">
                <a:latin typeface="Arial" charset="0"/>
              </a:rPr>
              <a:t>What Stage of Maturity?</a:t>
            </a:r>
            <a:endParaRPr lang="en-US" sz="4000" dirty="0">
              <a:latin typeface="Arial" charset="0"/>
            </a:endParaRPr>
          </a:p>
        </p:txBody>
      </p:sp>
      <p:sp>
        <p:nvSpPr>
          <p:cNvPr id="17410" name="Content Placeholder 2"/>
          <p:cNvSpPr>
            <a:spLocks noGrp="1"/>
          </p:cNvSpPr>
          <p:nvPr>
            <p:ph idx="1"/>
          </p:nvPr>
        </p:nvSpPr>
        <p:spPr bwMode="auto">
          <a:xfrm>
            <a:off x="304800" y="1295400"/>
            <a:ext cx="86868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Wingdings" charset="2"/>
              <a:buChar char="ü"/>
            </a:pPr>
            <a:r>
              <a:rPr lang="en-US" dirty="0" smtClean="0">
                <a:solidFill>
                  <a:srgbClr val="0000CC"/>
                </a:solidFill>
                <a:latin typeface="Arial" charset="0"/>
              </a:rPr>
              <a:t>  Phase 0-Research, Invention</a:t>
            </a:r>
            <a:endParaRPr lang="en-US" dirty="0">
              <a:solidFill>
                <a:srgbClr val="0000CC"/>
              </a:solidFill>
              <a:latin typeface="Arial" charset="0"/>
            </a:endParaRPr>
          </a:p>
          <a:p>
            <a:pPr>
              <a:buFont typeface="Wingdings" charset="2"/>
              <a:buChar char="ü"/>
            </a:pPr>
            <a:r>
              <a:rPr lang="en-US" dirty="0" smtClean="0">
                <a:solidFill>
                  <a:srgbClr val="0000CC"/>
                </a:solidFill>
                <a:latin typeface="Arial" charset="0"/>
              </a:rPr>
              <a:t>  Phase 1-Idea &amp; Entrepreneur Development</a:t>
            </a:r>
            <a:endParaRPr lang="en-US" dirty="0">
              <a:solidFill>
                <a:srgbClr val="0000CC"/>
              </a:solidFill>
              <a:latin typeface="Arial" charset="0"/>
            </a:endParaRPr>
          </a:p>
          <a:p>
            <a:pPr>
              <a:buFont typeface="Wingdings" charset="2"/>
              <a:buChar char="ü"/>
            </a:pPr>
            <a:r>
              <a:rPr lang="en-US" dirty="0" smtClean="0">
                <a:solidFill>
                  <a:srgbClr val="0000CC"/>
                </a:solidFill>
                <a:latin typeface="Arial" charset="0"/>
              </a:rPr>
              <a:t>  Phase 2-Team and Venture Launch</a:t>
            </a:r>
            <a:endParaRPr lang="en-US" dirty="0">
              <a:solidFill>
                <a:srgbClr val="0000CC"/>
              </a:solidFill>
              <a:latin typeface="Arial" charset="0"/>
            </a:endParaRPr>
          </a:p>
          <a:p>
            <a:pPr>
              <a:buFont typeface="Wingdings" charset="2"/>
              <a:buChar char="ü"/>
            </a:pPr>
            <a:r>
              <a:rPr lang="en-US" dirty="0" smtClean="0">
                <a:solidFill>
                  <a:srgbClr val="0000CC"/>
                </a:solidFill>
                <a:latin typeface="Arial" charset="0"/>
              </a:rPr>
              <a:t>  Phase 3-Venture Affirmation</a:t>
            </a:r>
          </a:p>
          <a:p>
            <a:pPr>
              <a:buFont typeface="Wingdings" charset="2"/>
              <a:buChar char="ü"/>
            </a:pPr>
            <a:r>
              <a:rPr lang="en-US" dirty="0" smtClean="0">
                <a:solidFill>
                  <a:srgbClr val="0000CC"/>
                </a:solidFill>
                <a:latin typeface="Arial" charset="0"/>
              </a:rPr>
              <a:t>  Phase 4-Company Growth</a:t>
            </a:r>
          </a:p>
          <a:p>
            <a:pPr>
              <a:buFont typeface="Wingdings" charset="2"/>
              <a:buChar char="ü"/>
            </a:pPr>
            <a:r>
              <a:rPr lang="en-US" dirty="0" smtClean="0">
                <a:solidFill>
                  <a:srgbClr val="0000CC"/>
                </a:solidFill>
                <a:latin typeface="Arial" charset="0"/>
              </a:rPr>
              <a:t>  Phase 5-Exit and Restart</a:t>
            </a:r>
            <a:endParaRPr lang="en-US" dirty="0">
              <a:solidFill>
                <a:srgbClr val="0000CC"/>
              </a:solidFill>
              <a:latin typeface="Arial" charset="0"/>
            </a:endParaRPr>
          </a:p>
          <a:p>
            <a:pPr marL="400050" lvl="1" indent="0">
              <a:buFontTx/>
              <a:buNone/>
            </a:pPr>
            <a:endParaRPr lang="en-US" dirty="0">
              <a:solidFill>
                <a:srgbClr val="0000CC"/>
              </a:solidFill>
              <a:latin typeface="Arial" charset="0"/>
              <a:cs typeface="ＭＳ Ｐゴシック"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04800" y="228600"/>
            <a:ext cx="8153400" cy="1143000"/>
          </a:xfrm>
        </p:spPr>
        <p:txBody>
          <a:bodyPr/>
          <a:lstStyle/>
          <a:p>
            <a:r>
              <a:rPr lang="en-US" sz="4000" dirty="0" smtClean="0">
                <a:latin typeface="Arial" charset="0"/>
              </a:rPr>
              <a:t>Collaboration Causes Culture </a:t>
            </a:r>
            <a:endParaRPr lang="en-US" sz="4000" dirty="0">
              <a:latin typeface="Arial" charset="0"/>
            </a:endParaRPr>
          </a:p>
        </p:txBody>
      </p:sp>
      <p:sp>
        <p:nvSpPr>
          <p:cNvPr id="17410"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Tx/>
              <a:buAutoNum type="arabicPeriod"/>
            </a:pPr>
            <a:endParaRPr lang="en-US" dirty="0">
              <a:solidFill>
                <a:srgbClr val="0000CC"/>
              </a:solidFill>
              <a:latin typeface="Arial" charset="0"/>
            </a:endParaRPr>
          </a:p>
          <a:p>
            <a:pPr marL="514350" indent="-514350">
              <a:buFontTx/>
              <a:buAutoNum type="arabicPeriod"/>
            </a:pPr>
            <a:r>
              <a:rPr lang="en-US" dirty="0" smtClean="0">
                <a:solidFill>
                  <a:srgbClr val="0000CC"/>
                </a:solidFill>
                <a:latin typeface="Arial" charset="0"/>
              </a:rPr>
              <a:t>Economic Development</a:t>
            </a:r>
            <a:endParaRPr lang="en-US" dirty="0">
              <a:solidFill>
                <a:srgbClr val="0000CC"/>
              </a:solidFill>
              <a:latin typeface="Arial" charset="0"/>
            </a:endParaRPr>
          </a:p>
          <a:p>
            <a:pPr marL="514350" indent="-514350">
              <a:buFontTx/>
              <a:buAutoNum type="arabicPeriod"/>
            </a:pPr>
            <a:r>
              <a:rPr lang="en-US" dirty="0" smtClean="0">
                <a:solidFill>
                  <a:srgbClr val="0000CC"/>
                </a:solidFill>
                <a:latin typeface="Arial" charset="0"/>
              </a:rPr>
              <a:t>Culture Development</a:t>
            </a:r>
            <a:endParaRPr lang="en-US" dirty="0">
              <a:solidFill>
                <a:srgbClr val="0000CC"/>
              </a:solidFill>
              <a:latin typeface="Arial" charset="0"/>
            </a:endParaRPr>
          </a:p>
          <a:p>
            <a:pPr marL="514350" indent="-514350">
              <a:buFontTx/>
              <a:buAutoNum type="arabicPeriod"/>
            </a:pPr>
            <a:r>
              <a:rPr lang="en-US" dirty="0" smtClean="0">
                <a:solidFill>
                  <a:srgbClr val="0000CC"/>
                </a:solidFill>
                <a:latin typeface="Arial" charset="0"/>
              </a:rPr>
              <a:t>Interest Areas</a:t>
            </a:r>
          </a:p>
          <a:p>
            <a:pPr marL="514350" indent="-514350">
              <a:buFontTx/>
              <a:buAutoNum type="arabicPeriod"/>
            </a:pPr>
            <a:r>
              <a:rPr lang="en-US" dirty="0" smtClean="0">
                <a:solidFill>
                  <a:srgbClr val="0000CC"/>
                </a:solidFill>
                <a:latin typeface="Arial" charset="0"/>
              </a:rPr>
              <a:t>Entrepreneurs first, not ventures</a:t>
            </a:r>
          </a:p>
          <a:p>
            <a:pPr marL="514350" indent="-514350">
              <a:buFontTx/>
              <a:buAutoNum type="arabicPeriod"/>
            </a:pPr>
            <a:r>
              <a:rPr lang="en-US" dirty="0" smtClean="0">
                <a:solidFill>
                  <a:srgbClr val="0000CC"/>
                </a:solidFill>
                <a:latin typeface="Arial" charset="0"/>
              </a:rPr>
              <a:t>Patience</a:t>
            </a:r>
            <a:endParaRPr lang="en-US" dirty="0">
              <a:solidFill>
                <a:srgbClr val="0000CC"/>
              </a:solidFill>
              <a:latin typeface="Arial" charset="0"/>
            </a:endParaRPr>
          </a:p>
          <a:p>
            <a:pPr marL="400050" lvl="1" indent="0">
              <a:buFontTx/>
              <a:buNone/>
            </a:pPr>
            <a:endParaRPr lang="en-US" dirty="0">
              <a:solidFill>
                <a:srgbClr val="0000CC"/>
              </a:solidFill>
              <a:latin typeface="Arial" charset="0"/>
              <a:cs typeface="ＭＳ Ｐゴシック" charset="0"/>
            </a:endParaRPr>
          </a:p>
        </p:txBody>
      </p:sp>
    </p:spTree>
    <p:extLst>
      <p:ext uri="{BB962C8B-B14F-4D97-AF65-F5344CB8AC3E}">
        <p14:creationId xmlns:p14="http://schemas.microsoft.com/office/powerpoint/2010/main" val="33499406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Tx/>
              <a:buAutoNum type="arabicPeriod"/>
            </a:pPr>
            <a:endParaRPr lang="en-US" dirty="0">
              <a:solidFill>
                <a:srgbClr val="0000CC"/>
              </a:solidFill>
              <a:latin typeface="Arial" charset="0"/>
            </a:endParaRPr>
          </a:p>
          <a:p>
            <a:pPr marL="400050" lvl="1" indent="0" algn="ctr">
              <a:buFontTx/>
              <a:buNone/>
            </a:pPr>
            <a:r>
              <a:rPr lang="en-US" sz="4800" dirty="0">
                <a:latin typeface="Arial" charset="0"/>
              </a:rPr>
              <a:t>What is the Gap?</a:t>
            </a:r>
            <a:endParaRPr lang="en-US" sz="4800" dirty="0">
              <a:solidFill>
                <a:srgbClr val="0000CC"/>
              </a:solidFill>
              <a:latin typeface="Arial" charset="0"/>
              <a:cs typeface="ＭＳ Ｐゴシック" charset="0"/>
            </a:endParaRPr>
          </a:p>
        </p:txBody>
      </p:sp>
    </p:spTree>
    <p:extLst>
      <p:ext uri="{BB962C8B-B14F-4D97-AF65-F5344CB8AC3E}">
        <p14:creationId xmlns:p14="http://schemas.microsoft.com/office/powerpoint/2010/main" val="343199879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Tx/>
              <a:buAutoNum type="arabicPeriod"/>
            </a:pPr>
            <a:endParaRPr lang="en-US" dirty="0">
              <a:solidFill>
                <a:srgbClr val="0000CC"/>
              </a:solidFill>
              <a:latin typeface="Arial" charset="0"/>
            </a:endParaRPr>
          </a:p>
          <a:p>
            <a:pPr marL="400050" lvl="1" indent="0" algn="ctr">
              <a:buFontTx/>
              <a:buNone/>
            </a:pPr>
            <a:r>
              <a:rPr lang="en-US" sz="4800" dirty="0">
                <a:latin typeface="Arial" charset="0"/>
              </a:rPr>
              <a:t>What is </a:t>
            </a:r>
            <a:r>
              <a:rPr lang="en-US" sz="4800" dirty="0" smtClean="0">
                <a:latin typeface="Arial" charset="0"/>
              </a:rPr>
              <a:t>Your Motivation?</a:t>
            </a:r>
            <a:endParaRPr lang="en-US" sz="4800" dirty="0">
              <a:solidFill>
                <a:srgbClr val="0000CC"/>
              </a:solidFill>
              <a:latin typeface="Arial" charset="0"/>
              <a:cs typeface="ＭＳ Ｐゴシック" charset="0"/>
            </a:endParaRPr>
          </a:p>
        </p:txBody>
      </p:sp>
    </p:spTree>
    <p:extLst>
      <p:ext uri="{BB962C8B-B14F-4D97-AF65-F5344CB8AC3E}">
        <p14:creationId xmlns:p14="http://schemas.microsoft.com/office/powerpoint/2010/main" val="27044876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Tx/>
              <a:buAutoNum type="arabicPeriod"/>
            </a:pPr>
            <a:endParaRPr lang="en-US" dirty="0">
              <a:solidFill>
                <a:srgbClr val="0000CC"/>
              </a:solidFill>
              <a:latin typeface="Arial" charset="0"/>
            </a:endParaRPr>
          </a:p>
          <a:p>
            <a:pPr marL="400050" lvl="1" indent="0" algn="ctr">
              <a:buFontTx/>
              <a:buNone/>
            </a:pPr>
            <a:r>
              <a:rPr lang="en-US" sz="4800" dirty="0">
                <a:latin typeface="Arial" charset="0"/>
              </a:rPr>
              <a:t>What is </a:t>
            </a:r>
            <a:r>
              <a:rPr lang="en-US" sz="4800" dirty="0" smtClean="0">
                <a:latin typeface="Arial" charset="0"/>
              </a:rPr>
              <a:t>Your Region’s Current State?</a:t>
            </a:r>
            <a:endParaRPr lang="en-US" sz="4800" dirty="0">
              <a:solidFill>
                <a:srgbClr val="0000CC"/>
              </a:solidFill>
              <a:latin typeface="Arial" charset="0"/>
              <a:cs typeface="ＭＳ Ｐゴシック" charset="0"/>
            </a:endParaRPr>
          </a:p>
        </p:txBody>
      </p:sp>
    </p:spTree>
    <p:extLst>
      <p:ext uri="{BB962C8B-B14F-4D97-AF65-F5344CB8AC3E}">
        <p14:creationId xmlns:p14="http://schemas.microsoft.com/office/powerpoint/2010/main" val="172795768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Tx/>
              <a:buAutoNum type="arabicPeriod"/>
            </a:pPr>
            <a:endParaRPr lang="en-US" dirty="0">
              <a:solidFill>
                <a:srgbClr val="0000CC"/>
              </a:solidFill>
              <a:latin typeface="Arial" charset="0"/>
            </a:endParaRPr>
          </a:p>
          <a:p>
            <a:pPr marL="400050" lvl="1" indent="0" algn="ctr">
              <a:buFontTx/>
              <a:buNone/>
            </a:pPr>
            <a:r>
              <a:rPr lang="en-US" sz="4800" dirty="0">
                <a:latin typeface="Arial" charset="0"/>
              </a:rPr>
              <a:t>What is </a:t>
            </a:r>
            <a:r>
              <a:rPr lang="en-US" sz="4800" dirty="0" smtClean="0">
                <a:latin typeface="Arial" charset="0"/>
              </a:rPr>
              <a:t>Culture?</a:t>
            </a:r>
            <a:endParaRPr lang="en-US" sz="4800" dirty="0">
              <a:solidFill>
                <a:srgbClr val="0000CC"/>
              </a:solidFill>
              <a:latin typeface="Arial" charset="0"/>
              <a:cs typeface="ＭＳ Ｐゴシック" charset="0"/>
            </a:endParaRPr>
          </a:p>
        </p:txBody>
      </p:sp>
    </p:spTree>
    <p:extLst>
      <p:ext uri="{BB962C8B-B14F-4D97-AF65-F5344CB8AC3E}">
        <p14:creationId xmlns:p14="http://schemas.microsoft.com/office/powerpoint/2010/main" val="258453910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7772400" cy="1143000"/>
          </a:xfrm>
        </p:spPr>
        <p:txBody>
          <a:bodyPr/>
          <a:lstStyle/>
          <a:p>
            <a:r>
              <a:rPr lang="en-US" sz="4000" dirty="0">
                <a:latin typeface="Arial" charset="0"/>
                <a:ea typeface="ＭＳ Ｐゴシック" charset="0"/>
                <a:cs typeface="ＭＳ Ｐゴシック" charset="0"/>
              </a:rPr>
              <a:t>Two </a:t>
            </a:r>
            <a:r>
              <a:rPr lang="en-US" sz="4000" dirty="0" smtClean="0">
                <a:latin typeface="Arial" charset="0"/>
                <a:ea typeface="ＭＳ Ｐゴシック" charset="0"/>
                <a:cs typeface="ＭＳ Ｐゴシック" charset="0"/>
              </a:rPr>
              <a:t>Perspectives</a:t>
            </a:r>
            <a:endParaRPr lang="en-US" sz="4000" dirty="0">
              <a:latin typeface="Arial" charset="0"/>
              <a:ea typeface="ＭＳ Ｐゴシック" charset="0"/>
              <a:cs typeface="ＭＳ Ｐゴシック" charset="0"/>
            </a:endParaRPr>
          </a:p>
        </p:txBody>
      </p:sp>
      <p:sp>
        <p:nvSpPr>
          <p:cNvPr id="24579" name="Content Placeholder 2"/>
          <p:cNvSpPr>
            <a:spLocks noGrp="1"/>
          </p:cNvSpPr>
          <p:nvPr>
            <p:ph idx="1"/>
          </p:nvPr>
        </p:nvSpPr>
        <p:spPr/>
        <p:txBody>
          <a:bodyPr/>
          <a:lstStyle/>
          <a:p>
            <a:pPr marL="514350" indent="-514350">
              <a:buClrTx/>
            </a:pPr>
            <a:endParaRPr lang="en-US" dirty="0" smtClean="0">
              <a:solidFill>
                <a:srgbClr val="0000CC"/>
              </a:solidFill>
              <a:latin typeface="Arial" charset="0"/>
              <a:ea typeface="ＭＳ Ｐゴシック" charset="0"/>
              <a:cs typeface="ＭＳ Ｐゴシック" charset="0"/>
            </a:endParaRPr>
          </a:p>
          <a:p>
            <a:pPr marL="514350" indent="-514350">
              <a:buClrTx/>
            </a:pPr>
            <a:r>
              <a:rPr lang="en-US" dirty="0" smtClean="0">
                <a:solidFill>
                  <a:srgbClr val="0000CC"/>
                </a:solidFill>
                <a:latin typeface="Arial" charset="0"/>
                <a:ea typeface="ＭＳ Ｐゴシック" charset="0"/>
                <a:cs typeface="ＭＳ Ｐゴシック" charset="0"/>
              </a:rPr>
              <a:t>Pick </a:t>
            </a:r>
            <a:r>
              <a:rPr lang="en-US" dirty="0">
                <a:solidFill>
                  <a:srgbClr val="0000CC"/>
                </a:solidFill>
                <a:latin typeface="Arial" charset="0"/>
                <a:ea typeface="ＭＳ Ｐゴシック" charset="0"/>
                <a:cs typeface="ＭＳ Ｐゴシック" charset="0"/>
              </a:rPr>
              <a:t>winners</a:t>
            </a:r>
            <a:r>
              <a:rPr lang="en-US" dirty="0" smtClean="0">
                <a:solidFill>
                  <a:srgbClr val="0000CC"/>
                </a:solidFill>
                <a:latin typeface="Arial" charset="0"/>
                <a:ea typeface="ＭＳ Ｐゴシック" charset="0"/>
                <a:cs typeface="ＭＳ Ｐゴシック" charset="0"/>
              </a:rPr>
              <a:t>-Ventures &amp; Inputs(Eco Devo)</a:t>
            </a:r>
            <a:endParaRPr lang="en-US" dirty="0">
              <a:solidFill>
                <a:srgbClr val="0000CC"/>
              </a:solidFill>
              <a:latin typeface="Arial" charset="0"/>
              <a:ea typeface="ＭＳ Ｐゴシック" charset="0"/>
              <a:cs typeface="ＭＳ Ｐゴシック" charset="0"/>
            </a:endParaRPr>
          </a:p>
          <a:p>
            <a:pPr marL="514350" indent="-514350">
              <a:buClrTx/>
            </a:pPr>
            <a:r>
              <a:rPr lang="en-US" dirty="0">
                <a:solidFill>
                  <a:srgbClr val="0000CC"/>
                </a:solidFill>
                <a:latin typeface="Arial" charset="0"/>
                <a:ea typeface="ＭＳ Ｐゴシック" charset="0"/>
                <a:cs typeface="ＭＳ Ｐゴシック" charset="0"/>
              </a:rPr>
              <a:t>Energize people-Social Connections &amp; </a:t>
            </a:r>
            <a:r>
              <a:rPr lang="en-US" dirty="0" smtClean="0">
                <a:solidFill>
                  <a:srgbClr val="0000CC"/>
                </a:solidFill>
                <a:latin typeface="Arial" charset="0"/>
                <a:ea typeface="ＭＳ Ｐゴシック" charset="0"/>
                <a:cs typeface="ＭＳ Ｐゴシック" charset="0"/>
              </a:rPr>
              <a:t>Relationships (Culture)</a:t>
            </a:r>
            <a:endParaRPr lang="en-US" dirty="0">
              <a:solidFill>
                <a:srgbClr val="0000CC"/>
              </a:solidFill>
              <a:latin typeface="Arial" charset="0"/>
              <a:ea typeface="ＭＳ Ｐゴシック" charset="0"/>
              <a:cs typeface="ＭＳ Ｐゴシック" charset="0"/>
            </a:endParaRPr>
          </a:p>
          <a:p>
            <a:pPr marL="514350" indent="-514350">
              <a:buClrTx/>
            </a:pPr>
            <a:endParaRPr lang="en-US" dirty="0">
              <a:solidFill>
                <a:srgbClr val="0000CC"/>
              </a:solidFill>
              <a:latin typeface="Arial" charset="0"/>
              <a:ea typeface="ＭＳ Ｐゴシック" charset="0"/>
              <a:cs typeface="ＭＳ Ｐゴシック" charset="0"/>
            </a:endParaRPr>
          </a:p>
        </p:txBody>
      </p:sp>
    </p:spTree>
    <p:extLst>
      <p:ext uri="{BB962C8B-B14F-4D97-AF65-F5344CB8AC3E}">
        <p14:creationId xmlns:p14="http://schemas.microsoft.com/office/powerpoint/2010/main" val="219531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304800" y="228600"/>
            <a:ext cx="8153400" cy="1143000"/>
          </a:xfrm>
        </p:spPr>
        <p:txBody>
          <a:bodyPr/>
          <a:lstStyle/>
          <a:p>
            <a:r>
              <a:rPr lang="en-US" sz="4000" dirty="0" smtClean="0">
                <a:latin typeface="Arial" charset="0"/>
              </a:rPr>
              <a:t>Economic Development</a:t>
            </a:r>
            <a:endParaRPr lang="en-US" sz="4000" dirty="0">
              <a:latin typeface="Arial" charset="0"/>
            </a:endParaRPr>
          </a:p>
        </p:txBody>
      </p:sp>
      <p:sp>
        <p:nvSpPr>
          <p:cNvPr id="16386"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Tx/>
              <a:buAutoNum type="arabicPeriod"/>
            </a:pPr>
            <a:r>
              <a:rPr lang="en-US" dirty="0" smtClean="0">
                <a:solidFill>
                  <a:srgbClr val="0000CC"/>
                </a:solidFill>
                <a:latin typeface="Arial" charset="0"/>
              </a:rPr>
              <a:t>Resource and Infrastructure Inputs</a:t>
            </a:r>
          </a:p>
          <a:p>
            <a:pPr marL="914400" lvl="1" indent="-514350">
              <a:buFont typeface="Wingdings" charset="0"/>
              <a:buChar char="ü"/>
            </a:pPr>
            <a:r>
              <a:rPr lang="en-US" dirty="0" smtClean="0">
                <a:solidFill>
                  <a:srgbClr val="0000CC"/>
                </a:solidFill>
                <a:latin typeface="Arial" charset="0"/>
              </a:rPr>
              <a:t>Research as an input</a:t>
            </a:r>
          </a:p>
          <a:p>
            <a:pPr marL="914400" lvl="1" indent="-514350">
              <a:buFont typeface="Wingdings" charset="0"/>
              <a:buChar char="ü"/>
            </a:pPr>
            <a:r>
              <a:rPr lang="en-US" dirty="0" smtClean="0">
                <a:solidFill>
                  <a:srgbClr val="0000CC"/>
                </a:solidFill>
                <a:latin typeface="Arial" charset="0"/>
                <a:cs typeface="ＭＳ Ｐゴシック" charset="0"/>
              </a:rPr>
              <a:t>Infrastructure</a:t>
            </a:r>
          </a:p>
          <a:p>
            <a:pPr marL="914400" lvl="1" indent="-514350">
              <a:buFont typeface="Wingdings" charset="0"/>
              <a:buChar char="ü"/>
            </a:pPr>
            <a:r>
              <a:rPr lang="en-US" dirty="0" smtClean="0">
                <a:solidFill>
                  <a:srgbClr val="0000CC"/>
                </a:solidFill>
                <a:latin typeface="Arial" charset="0"/>
                <a:cs typeface="ＭＳ Ｐゴシック" charset="0"/>
              </a:rPr>
              <a:t>Capital</a:t>
            </a:r>
            <a:endParaRPr lang="en-US" dirty="0" smtClean="0">
              <a:solidFill>
                <a:srgbClr val="0000CC"/>
              </a:solidFill>
              <a:latin typeface="Arial" charset="0"/>
            </a:endParaRPr>
          </a:p>
          <a:p>
            <a:pPr marL="514350" indent="-514350">
              <a:buFontTx/>
              <a:buAutoNum type="arabicPeriod"/>
            </a:pPr>
            <a:r>
              <a:rPr lang="en-US" dirty="0" smtClean="0">
                <a:solidFill>
                  <a:srgbClr val="0000CC"/>
                </a:solidFill>
                <a:latin typeface="Arial" charset="0"/>
              </a:rPr>
              <a:t>Economic Outcomes</a:t>
            </a:r>
          </a:p>
          <a:p>
            <a:pPr marL="914400" lvl="1" indent="-514350">
              <a:buFont typeface="Wingdings" charset="0"/>
              <a:buChar char="ü"/>
            </a:pPr>
            <a:r>
              <a:rPr lang="en-US" dirty="0" smtClean="0">
                <a:solidFill>
                  <a:srgbClr val="0000CC"/>
                </a:solidFill>
                <a:latin typeface="Arial" charset="0"/>
                <a:cs typeface="ＭＳ Ｐゴシック" charset="0"/>
              </a:rPr>
              <a:t>Ventures </a:t>
            </a:r>
          </a:p>
          <a:p>
            <a:pPr marL="914400" lvl="1" indent="-514350">
              <a:buFont typeface="Wingdings" charset="0"/>
              <a:buChar char="ü"/>
            </a:pPr>
            <a:r>
              <a:rPr lang="en-US" dirty="0" smtClean="0">
                <a:solidFill>
                  <a:srgbClr val="0000CC"/>
                </a:solidFill>
                <a:latin typeface="Arial" charset="0"/>
                <a:cs typeface="ＭＳ Ｐゴシック" charset="0"/>
              </a:rPr>
              <a:t>Investment</a:t>
            </a:r>
          </a:p>
          <a:p>
            <a:pPr marL="914400" lvl="1" indent="-514350">
              <a:buFont typeface="Wingdings" charset="0"/>
              <a:buChar char="ü"/>
            </a:pPr>
            <a:r>
              <a:rPr lang="en-US" dirty="0" smtClean="0">
                <a:solidFill>
                  <a:srgbClr val="0000CC"/>
                </a:solidFill>
                <a:latin typeface="Arial" charset="0"/>
                <a:cs typeface="ＭＳ Ｐゴシック" charset="0"/>
              </a:rPr>
              <a:t>Jobs</a:t>
            </a:r>
          </a:p>
          <a:p>
            <a:pPr marL="0" indent="0">
              <a:buNone/>
            </a:pPr>
            <a:endParaRPr lang="en-US" dirty="0">
              <a:solidFill>
                <a:srgbClr val="0000CC"/>
              </a:solidFill>
              <a:latin typeface="Arial" charset="0"/>
            </a:endParaRPr>
          </a:p>
          <a:p>
            <a:pPr marL="514350" indent="-514350">
              <a:buFontTx/>
              <a:buAutoNum type="arabicPeriod"/>
            </a:pPr>
            <a:endParaRPr lang="en-US" dirty="0">
              <a:solidFill>
                <a:srgbClr val="0000CC"/>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304800" y="228600"/>
            <a:ext cx="8153400" cy="1143000"/>
          </a:xfrm>
        </p:spPr>
        <p:txBody>
          <a:bodyPr/>
          <a:lstStyle/>
          <a:p>
            <a:r>
              <a:rPr lang="en-US" sz="4000" dirty="0" smtClean="0">
                <a:latin typeface="Arial" charset="0"/>
              </a:rPr>
              <a:t>Culture Development</a:t>
            </a:r>
            <a:endParaRPr lang="en-US" sz="4000" dirty="0">
              <a:latin typeface="Arial" charset="0"/>
            </a:endParaRPr>
          </a:p>
        </p:txBody>
      </p:sp>
      <p:sp>
        <p:nvSpPr>
          <p:cNvPr id="16386"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Tx/>
              <a:buAutoNum type="arabicPeriod"/>
            </a:pPr>
            <a:r>
              <a:rPr lang="en-US" dirty="0" smtClean="0">
                <a:solidFill>
                  <a:srgbClr val="0000CC"/>
                </a:solidFill>
                <a:latin typeface="Arial" charset="0"/>
              </a:rPr>
              <a:t>Culture Inputs</a:t>
            </a:r>
            <a:endParaRPr lang="en-US" dirty="0">
              <a:solidFill>
                <a:srgbClr val="0000CC"/>
              </a:solidFill>
              <a:latin typeface="Arial" charset="0"/>
            </a:endParaRPr>
          </a:p>
          <a:p>
            <a:pPr marL="914400" lvl="1" indent="-514350">
              <a:buFont typeface="Wingdings" charset="0"/>
              <a:buChar char="ü"/>
            </a:pPr>
            <a:r>
              <a:rPr lang="en-US" altLang="ja-JP" dirty="0" smtClean="0">
                <a:solidFill>
                  <a:srgbClr val="0000CC"/>
                </a:solidFill>
                <a:latin typeface="Arial" charset="0"/>
                <a:cs typeface="ＭＳ Ｐゴシック" charset="0"/>
              </a:rPr>
              <a:t>Collaboration events</a:t>
            </a:r>
          </a:p>
          <a:p>
            <a:pPr marL="914400" lvl="1" indent="-514350">
              <a:buFont typeface="Wingdings" charset="0"/>
              <a:buChar char="ü"/>
            </a:pPr>
            <a:r>
              <a:rPr lang="en-US" altLang="ja-JP" dirty="0" smtClean="0">
                <a:solidFill>
                  <a:srgbClr val="0000CC"/>
                </a:solidFill>
                <a:latin typeface="Arial" charset="0"/>
                <a:cs typeface="ＭＳ Ｐゴシック" charset="0"/>
              </a:rPr>
              <a:t>Relationships</a:t>
            </a:r>
          </a:p>
          <a:p>
            <a:pPr marL="914400" lvl="1" indent="-514350">
              <a:buFont typeface="Wingdings" charset="0"/>
              <a:buChar char="ü"/>
            </a:pPr>
            <a:r>
              <a:rPr lang="en-US" altLang="ja-JP" dirty="0" smtClean="0">
                <a:solidFill>
                  <a:srgbClr val="0000CC"/>
                </a:solidFill>
                <a:latin typeface="Arial" charset="0"/>
                <a:cs typeface="ＭＳ Ｐゴシック" charset="0"/>
              </a:rPr>
              <a:t>Institutions, especially technology transfer</a:t>
            </a:r>
            <a:endParaRPr lang="en-US" altLang="ja-JP" dirty="0">
              <a:solidFill>
                <a:srgbClr val="0000CC"/>
              </a:solidFill>
              <a:latin typeface="Arial" charset="0"/>
              <a:cs typeface="ＭＳ Ｐゴシック" charset="0"/>
            </a:endParaRPr>
          </a:p>
          <a:p>
            <a:pPr marL="514350" indent="-514350">
              <a:buFontTx/>
              <a:buAutoNum type="arabicPeriod"/>
            </a:pPr>
            <a:r>
              <a:rPr lang="en-US" dirty="0" smtClean="0">
                <a:solidFill>
                  <a:srgbClr val="0000CC"/>
                </a:solidFill>
                <a:latin typeface="Arial" charset="0"/>
              </a:rPr>
              <a:t>Culture Outputs</a:t>
            </a:r>
            <a:endParaRPr lang="en-US" dirty="0">
              <a:solidFill>
                <a:srgbClr val="0000CC"/>
              </a:solidFill>
              <a:latin typeface="Arial" charset="0"/>
            </a:endParaRPr>
          </a:p>
          <a:p>
            <a:pPr marL="914400" lvl="1" indent="-514350">
              <a:buFont typeface="Wingdings" charset="0"/>
              <a:buChar char="ü"/>
            </a:pPr>
            <a:r>
              <a:rPr lang="en-US" dirty="0" smtClean="0">
                <a:solidFill>
                  <a:srgbClr val="0000CC"/>
                </a:solidFill>
                <a:latin typeface="Arial" charset="0"/>
                <a:cs typeface="ＭＳ Ｐゴシック" charset="0"/>
              </a:rPr>
              <a:t>Ideas</a:t>
            </a:r>
          </a:p>
          <a:p>
            <a:pPr marL="914400" lvl="1" indent="-514350">
              <a:buFont typeface="Wingdings" charset="0"/>
              <a:buChar char="ü"/>
            </a:pPr>
            <a:r>
              <a:rPr lang="en-US" dirty="0" smtClean="0">
                <a:solidFill>
                  <a:srgbClr val="0000CC"/>
                </a:solidFill>
                <a:latin typeface="Arial" charset="0"/>
                <a:cs typeface="ＭＳ Ｐゴシック" charset="0"/>
              </a:rPr>
              <a:t>Entrepreneurs</a:t>
            </a:r>
            <a:endParaRPr lang="en-US" dirty="0">
              <a:solidFill>
                <a:srgbClr val="0000CC"/>
              </a:solidFill>
              <a:latin typeface="Arial" charset="0"/>
              <a:cs typeface="ＭＳ Ｐゴシック" charset="0"/>
            </a:endParaRPr>
          </a:p>
          <a:p>
            <a:pPr marL="914400" lvl="1" indent="-514350">
              <a:buFont typeface="Wingdings" charset="0"/>
              <a:buChar char="ü"/>
            </a:pPr>
            <a:r>
              <a:rPr lang="en-US" dirty="0" smtClean="0">
                <a:solidFill>
                  <a:srgbClr val="0000CC"/>
                </a:solidFill>
                <a:latin typeface="Arial" charset="0"/>
                <a:cs typeface="ＭＳ Ｐゴシック" charset="0"/>
              </a:rPr>
              <a:t>Learning curve</a:t>
            </a:r>
            <a:endParaRPr lang="en-US" altLang="ja-JP" dirty="0">
              <a:solidFill>
                <a:srgbClr val="0000CC"/>
              </a:solidFill>
              <a:latin typeface="Arial" charset="0"/>
              <a:cs typeface="ＭＳ Ｐゴシック" charset="0"/>
            </a:endParaRPr>
          </a:p>
          <a:p>
            <a:pPr marL="514350" indent="-514350">
              <a:buFontTx/>
              <a:buAutoNum type="arabicPeriod"/>
            </a:pPr>
            <a:endParaRPr lang="en-US" dirty="0">
              <a:solidFill>
                <a:srgbClr val="0000CC"/>
              </a:solidFill>
              <a:latin typeface="Arial" charset="0"/>
            </a:endParaRPr>
          </a:p>
          <a:p>
            <a:pPr marL="514350" indent="-514350">
              <a:buFontTx/>
              <a:buAutoNum type="arabicPeriod"/>
            </a:pPr>
            <a:endParaRPr lang="en-US" dirty="0">
              <a:solidFill>
                <a:srgbClr val="0000CC"/>
              </a:solidFill>
              <a:latin typeface="Arial" charset="0"/>
            </a:endParaRPr>
          </a:p>
        </p:txBody>
      </p:sp>
    </p:spTree>
    <p:extLst>
      <p:ext uri="{BB962C8B-B14F-4D97-AF65-F5344CB8AC3E}">
        <p14:creationId xmlns:p14="http://schemas.microsoft.com/office/powerpoint/2010/main" val="245180920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2"/>
          <p:cNvSpPr>
            <a:spLocks noGrp="1"/>
          </p:cNvSpPr>
          <p:nvPr>
            <p:ph idx="1"/>
          </p:nvPr>
        </p:nvSpPr>
        <p:spPr bwMode="auto">
          <a:xfrm>
            <a:off x="685800" y="1295400"/>
            <a:ext cx="7848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14350" indent="-514350">
              <a:buFontTx/>
              <a:buAutoNum type="arabicPeriod"/>
            </a:pPr>
            <a:endParaRPr lang="en-US" dirty="0">
              <a:solidFill>
                <a:srgbClr val="0000CC"/>
              </a:solidFill>
              <a:latin typeface="Arial" charset="0"/>
            </a:endParaRPr>
          </a:p>
          <a:p>
            <a:pPr marL="400050" lvl="1" indent="0" algn="ctr">
              <a:buFontTx/>
              <a:buNone/>
            </a:pPr>
            <a:r>
              <a:rPr lang="en-US" sz="4800" dirty="0" smtClean="0">
                <a:latin typeface="Arial" charset="0"/>
              </a:rPr>
              <a:t>Charlotte’s Approach?</a:t>
            </a:r>
            <a:endParaRPr lang="en-US" sz="4800" dirty="0">
              <a:solidFill>
                <a:srgbClr val="0000CC"/>
              </a:solidFill>
              <a:latin typeface="Arial" charset="0"/>
              <a:cs typeface="ＭＳ Ｐゴシック" charset="0"/>
            </a:endParaRPr>
          </a:p>
        </p:txBody>
      </p:sp>
    </p:spTree>
    <p:extLst>
      <p:ext uri="{BB962C8B-B14F-4D97-AF65-F5344CB8AC3E}">
        <p14:creationId xmlns:p14="http://schemas.microsoft.com/office/powerpoint/2010/main" val="391486342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id Mo Entre Summit 2-2011">
  <a:themeElements>
    <a:clrScheme name="Default Design 13">
      <a:dk1>
        <a:srgbClr val="000000"/>
      </a:dk1>
      <a:lt1>
        <a:srgbClr val="336699"/>
      </a:lt1>
      <a:dk2>
        <a:srgbClr val="000000"/>
      </a:dk2>
      <a:lt2>
        <a:srgbClr val="808080"/>
      </a:lt2>
      <a:accent1>
        <a:srgbClr val="BBE0E3"/>
      </a:accent1>
      <a:accent2>
        <a:srgbClr val="333399"/>
      </a:accent2>
      <a:accent3>
        <a:srgbClr val="ADB8CA"/>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336699"/>
        </a:lt1>
        <a:dk2>
          <a:srgbClr val="000000"/>
        </a:dk2>
        <a:lt2>
          <a:srgbClr val="808080"/>
        </a:lt2>
        <a:accent1>
          <a:srgbClr val="BBE0E3"/>
        </a:accent1>
        <a:accent2>
          <a:srgbClr val="333399"/>
        </a:accent2>
        <a:accent3>
          <a:srgbClr val="ADB8CA"/>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Mid Mo Entre Summit 2-2011.pot</Template>
  <TotalTime>750</TotalTime>
  <Words>600</Words>
  <Application>Microsoft Macintosh PowerPoint</Application>
  <PresentationFormat>On-screen Show (4:3)</PresentationFormat>
  <Paragraphs>121</Paragraphs>
  <Slides>18</Slides>
  <Notes>13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Mid Mo Entre Summit 2-2011</vt:lpstr>
      <vt:lpstr>How Entrepreneurial Cultures Spur Entrepreneurial Action Connecting Universities to Economic Development  UNC Charlotte ADVANCE Bridging the Gap Conference March 19, 2013  Ken Harrington</vt:lpstr>
      <vt:lpstr>PowerPoint Presentation</vt:lpstr>
      <vt:lpstr>PowerPoint Presentation</vt:lpstr>
      <vt:lpstr>PowerPoint Presentation</vt:lpstr>
      <vt:lpstr>PowerPoint Presentation</vt:lpstr>
      <vt:lpstr>Two Perspectives</vt:lpstr>
      <vt:lpstr>Economic Development</vt:lpstr>
      <vt:lpstr>Culture Development</vt:lpstr>
      <vt:lpstr>PowerPoint Presentation</vt:lpstr>
      <vt:lpstr>Interest Areas?</vt:lpstr>
      <vt:lpstr>Culture</vt:lpstr>
      <vt:lpstr>PowerPoint Presentation</vt:lpstr>
      <vt:lpstr>Community Ecosystem Survey </vt:lpstr>
      <vt:lpstr>PowerPoint Presentation</vt:lpstr>
      <vt:lpstr>PowerPoint Presentation</vt:lpstr>
      <vt:lpstr>Roles in the Ecosystem?</vt:lpstr>
      <vt:lpstr>What Stage of Maturity?</vt:lpstr>
      <vt:lpstr>Collaboration Causes Culture </vt:lpstr>
    </vt:vector>
  </TitlesOfParts>
  <Company>Washington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Sarah M. Tillery</dc:creator>
  <cp:lastModifiedBy>Dulin, Andrea</cp:lastModifiedBy>
  <cp:revision>56</cp:revision>
  <dcterms:created xsi:type="dcterms:W3CDTF">2008-10-15T02:22:31Z</dcterms:created>
  <dcterms:modified xsi:type="dcterms:W3CDTF">2013-03-18T15:14:15Z</dcterms:modified>
</cp:coreProperties>
</file>