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ff217129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g3ff2171299_0_7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3ff2171299_0_7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f391e0c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33f391e0c9_0_12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Teaching is fundamentally relational and communicative; Reflective practice is a means of growth and development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33f391e0c9_0_12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3f391e0c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3f391e0c9_0_6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33f391e0c9_0_6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ff2171299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3ff2171299_0_28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3ff2171299_0_28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ff217129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g3ff2171299_0_0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Teaching is fundamentally relational and communicative; Reflective practice is a means of growth and development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g3ff2171299_0_0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0cbe48e9_2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f0cbe48e9_2_18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Write, Pair, Share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Processing the reflection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g3f0cbe48e9_2_18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f391e0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3f391e0c9_0_0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In talking about integrating communication - I want you to take a way: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/>
              <a:t>This is a worthwhile and valuable goal to incorporate in your teaching practice, no matter your discipline or class (large, small, f2f, online)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/>
              <a:t>This will make your life easier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/>
              <a:t>You have support and resources on this campus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g33f391e0c9_0_0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f0cbe48e9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f0cbe48e9_2_6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Teaching as prep team </a:t>
            </a:r>
            <a:endParaRPr/>
          </a:p>
        </p:txBody>
      </p:sp>
      <p:sp>
        <p:nvSpPr>
          <p:cNvPr id="68" name="Google Shape;68;g3f0cbe48e9_2_6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f0cbe48e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f0cbe48e9_2_0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g3f0cbe48e9_2_0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ff217129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g3ff2171299_0_21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Transition - What does this look in practice?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3ff2171299_0_21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ff217129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g3ff2171299_0_35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3ff2171299_0_35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14eb1fcb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14eb1fcbb_0_6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414eb1fcbb_0_6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09600" y="1905000"/>
            <a:ext cx="79248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/>
          <p:nvPr/>
        </p:nvSpPr>
        <p:spPr>
          <a:xfrm>
            <a:off x="609600" y="2438400"/>
            <a:ext cx="79248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609600" y="4419600"/>
            <a:ext cx="79248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685800" y="4876800"/>
            <a:ext cx="8077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2"/>
          <p:cNvGrpSpPr/>
          <p:nvPr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9" name="Google Shape;19;p2" descr="UNCC_Logo_whiteTPBG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010400" y="5846763"/>
              <a:ext cx="1971675" cy="8509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" name="Google Shape;20;p2"/>
            <p:cNvCxnSpPr/>
            <p:nvPr/>
          </p:nvCxnSpPr>
          <p:spPr>
            <a:xfrm>
              <a:off x="457200" y="6628000"/>
              <a:ext cx="6400800" cy="1434"/>
            </a:xfrm>
            <a:prstGeom prst="straightConnector1">
              <a:avLst/>
            </a:prstGeom>
            <a:noFill/>
            <a:ln w="317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609600" y="1905000"/>
            <a:ext cx="42672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/>
          <p:nvPr/>
        </p:nvSpPr>
        <p:spPr>
          <a:xfrm>
            <a:off x="609600" y="3124200"/>
            <a:ext cx="38862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Arial"/>
              <a:buNone/>
            </a:pPr>
            <a:endParaRPr sz="3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26" name="Google Shape;26;p3" descr="UNCC_Logo_whiteTPBG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010400" y="5846763"/>
              <a:ext cx="1971675" cy="8509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7" name="Google Shape;27;p3"/>
            <p:cNvCxnSpPr/>
            <p:nvPr/>
          </p:nvCxnSpPr>
          <p:spPr>
            <a:xfrm>
              <a:off x="457200" y="6628000"/>
              <a:ext cx="6400800" cy="1434"/>
            </a:xfrm>
            <a:prstGeom prst="straightConnector1">
              <a:avLst/>
            </a:prstGeom>
            <a:noFill/>
            <a:ln w="317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5562600" y="1600200"/>
            <a:ext cx="31242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grpSp>
        <p:nvGrpSpPr>
          <p:cNvPr id="32" name="Google Shape;32;p4"/>
          <p:cNvGrpSpPr/>
          <p:nvPr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33" name="Google Shape;33;p4" descr="UNCC_Logo_whiteTPBG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010400" y="5846763"/>
              <a:ext cx="1971675" cy="8509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4" name="Google Shape;34;p4"/>
            <p:cNvCxnSpPr/>
            <p:nvPr/>
          </p:nvCxnSpPr>
          <p:spPr>
            <a:xfrm>
              <a:off x="457200" y="6628000"/>
              <a:ext cx="6400800" cy="1434"/>
            </a:xfrm>
            <a:prstGeom prst="straightConnector1">
              <a:avLst/>
            </a:prstGeom>
            <a:noFill/>
            <a:ln w="317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04800" y="274638"/>
            <a:ext cx="8610600" cy="944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0" y="5486400"/>
            <a:ext cx="9144000" cy="109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/>
        </p:nvSpPr>
        <p:spPr>
          <a:xfrm>
            <a:off x="304800" y="838200"/>
            <a:ext cx="86106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chemeClr val="lt1"/>
                </a:solidFill>
              </a:rPr>
              <a:t>Integrating Communication into Your Teaching </a:t>
            </a:r>
            <a:r>
              <a:rPr lang="en-US"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5"/>
          <p:cNvSpPr txBox="1"/>
          <p:nvPr/>
        </p:nvSpPr>
        <p:spPr>
          <a:xfrm>
            <a:off x="1212850" y="4339325"/>
            <a:ext cx="6248400" cy="13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</a:rPr>
              <a:t>September 15, 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2400">
                <a:solidFill>
                  <a:schemeClr val="lt1"/>
                </a:solidFill>
              </a:rPr>
              <a:t>20</a:t>
            </a:r>
            <a:r>
              <a:rPr lang="en-US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400">
                <a:solidFill>
                  <a:schemeClr val="lt1"/>
                </a:solidFill>
              </a:rPr>
              <a:t>Heather Bastian, PhD</a:t>
            </a:r>
            <a:endParaRPr sz="240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</a:rPr>
              <a:t>Stephanie Norander, PhD</a:t>
            </a:r>
            <a:endParaRPr sz="240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24200" y="2481932"/>
            <a:ext cx="2425700" cy="1351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Examples in Practice</a:t>
            </a:r>
            <a:endParaRPr sz="4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 (Reading)</a:t>
            </a:r>
            <a:endParaRPr sz="4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654900" y="1623825"/>
            <a:ext cx="82944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75"/>
              <a:buFont typeface="Arial"/>
              <a:buNone/>
            </a:pP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</a:rPr>
              <a:t>Annotate sources</a:t>
            </a:r>
            <a:endParaRPr sz="2800">
              <a:solidFill>
                <a:srgbClr val="FFFFFF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</a:rPr>
              <a:t>Summarize sources</a:t>
            </a:r>
            <a:endParaRPr sz="2800">
              <a:solidFill>
                <a:srgbClr val="FFFFFF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</a:rPr>
              <a:t>Evaluate sources </a:t>
            </a:r>
            <a:endParaRPr>
              <a:solidFill>
                <a:srgbClr val="FFFFFF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</a:rPr>
              <a:t>Synthesize sources</a:t>
            </a:r>
            <a:endParaRPr sz="2800">
              <a:solidFill>
                <a:srgbClr val="FFFFFF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</a:rPr>
              <a:t>Identify and evaluate evidence</a:t>
            </a:r>
            <a:endParaRPr sz="28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FFFF"/>
                </a:solidFill>
              </a:rPr>
              <a:t>Ellen Carillo.  </a:t>
            </a:r>
            <a:r>
              <a:rPr lang="en-US" sz="2800" i="1">
                <a:solidFill>
                  <a:srgbClr val="FFFFFF"/>
                </a:solidFill>
              </a:rPr>
              <a:t>A Writer’s Guide to Mindful Reading</a:t>
            </a:r>
            <a:r>
              <a:rPr lang="en-US" sz="2800" i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endParaRPr sz="2800" i="1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FFFFFF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742950" marR="0" lvl="0" indent="0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133032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0" name="Google Shape;1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 idx="4294967295"/>
          </p:nvPr>
        </p:nvSpPr>
        <p:spPr>
          <a:xfrm>
            <a:off x="0" y="2546038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Reflective Practice </a:t>
            </a:r>
            <a:endParaRPr sz="4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subTitle" idx="1"/>
          </p:nvPr>
        </p:nvSpPr>
        <p:spPr>
          <a:xfrm>
            <a:off x="639900" y="865900"/>
            <a:ext cx="7864200" cy="264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/>
              <a:t>How else might you try integrating communication into your teaching this semester?</a:t>
            </a:r>
            <a:endParaRPr sz="4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4" name="Google Shape;12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6"/>
          <p:cNvSpPr txBox="1">
            <a:spLocks noGrp="1"/>
          </p:cNvSpPr>
          <p:nvPr>
            <p:ph type="subTitle" idx="1"/>
          </p:nvPr>
        </p:nvSpPr>
        <p:spPr>
          <a:xfrm>
            <a:off x="1143600" y="3428988"/>
            <a:ext cx="6856800" cy="184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What support might you need to accomplish this?</a:t>
            </a:r>
            <a:endParaRPr sz="4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Where do I turn for support? </a:t>
            </a:r>
            <a:endParaRPr sz="4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7"/>
          <p:cNvSpPr txBox="1"/>
          <p:nvPr/>
        </p:nvSpPr>
        <p:spPr>
          <a:xfrm>
            <a:off x="1048925" y="1241425"/>
            <a:ext cx="68796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75"/>
              <a:buFont typeface="Arial"/>
              <a:buNone/>
            </a:pP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r>
              <a:rPr lang="en-US" sz="2590">
                <a:solidFill>
                  <a:schemeClr val="lt1"/>
                </a:solidFill>
              </a:rPr>
              <a:t>CxC Offers: </a:t>
            </a:r>
            <a:endParaRPr sz="1000">
              <a:solidFill>
                <a:schemeClr val="lt1"/>
              </a:solidFill>
            </a:endParaRPr>
          </a:p>
          <a:p>
            <a:pPr marL="457200" marR="0" lvl="0" indent="-393065" algn="l" rtl="0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lt1"/>
              </a:buClr>
              <a:buSzPts val="2590"/>
              <a:buChar char="●"/>
            </a:pPr>
            <a:r>
              <a:rPr lang="en-US" sz="2590">
                <a:solidFill>
                  <a:schemeClr val="lt1"/>
                </a:solidFill>
              </a:rPr>
              <a:t>Curriculum Consultation</a:t>
            </a:r>
            <a:endParaRPr sz="2590">
              <a:solidFill>
                <a:schemeClr val="lt1"/>
              </a:solidFill>
            </a:endParaRPr>
          </a:p>
          <a:p>
            <a:pPr marL="914400" marR="0" lvl="1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○"/>
            </a:pPr>
            <a:r>
              <a:rPr lang="en-US" sz="2590">
                <a:solidFill>
                  <a:schemeClr val="lt1"/>
                </a:solidFill>
              </a:rPr>
              <a:t>Individual, Small Group, or Departmental</a:t>
            </a:r>
            <a:endParaRPr sz="2590">
              <a:solidFill>
                <a:schemeClr val="lt1"/>
              </a:solidFill>
            </a:endParaRPr>
          </a:p>
          <a:p>
            <a:pPr marL="457200" marR="0" lvl="0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●"/>
            </a:pPr>
            <a:r>
              <a:rPr lang="en-US" sz="2590">
                <a:solidFill>
                  <a:schemeClr val="lt1"/>
                </a:solidFill>
              </a:rPr>
              <a:t>Professional Development </a:t>
            </a:r>
            <a:endParaRPr sz="2590">
              <a:solidFill>
                <a:schemeClr val="lt1"/>
              </a:solidFill>
            </a:endParaRPr>
          </a:p>
          <a:p>
            <a:pPr marL="914400" marR="0" lvl="1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○"/>
            </a:pPr>
            <a:r>
              <a:rPr lang="en-US" sz="2590">
                <a:solidFill>
                  <a:schemeClr val="lt1"/>
                </a:solidFill>
              </a:rPr>
              <a:t>W/O Teaching Academy</a:t>
            </a:r>
            <a:endParaRPr sz="2590">
              <a:solidFill>
                <a:schemeClr val="lt1"/>
              </a:solidFill>
            </a:endParaRPr>
          </a:p>
          <a:p>
            <a:pPr marL="914400" marR="0" lvl="1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○"/>
            </a:pPr>
            <a:r>
              <a:rPr lang="en-US" sz="2590">
                <a:solidFill>
                  <a:schemeClr val="lt1"/>
                </a:solidFill>
              </a:rPr>
              <a:t>LBST 2301 Teaching Academy </a:t>
            </a:r>
            <a:endParaRPr sz="2590">
              <a:solidFill>
                <a:schemeClr val="lt1"/>
              </a:solidFill>
            </a:endParaRPr>
          </a:p>
          <a:p>
            <a:pPr marL="914400" marR="0" lvl="1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○"/>
            </a:pPr>
            <a:r>
              <a:rPr lang="en-US" sz="2590">
                <a:solidFill>
                  <a:schemeClr val="lt1"/>
                </a:solidFill>
              </a:rPr>
              <a:t>Webinars </a:t>
            </a:r>
            <a:endParaRPr sz="2590">
              <a:solidFill>
                <a:schemeClr val="lt1"/>
              </a:solidFill>
            </a:endParaRPr>
          </a:p>
          <a:p>
            <a:pPr marL="914400" marR="0" lvl="1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○"/>
            </a:pPr>
            <a:r>
              <a:rPr lang="en-US" sz="2590">
                <a:solidFill>
                  <a:schemeClr val="lt1"/>
                </a:solidFill>
              </a:rPr>
              <a:t>Customized Department or Program Support </a:t>
            </a:r>
            <a:endParaRPr sz="2590">
              <a:solidFill>
                <a:schemeClr val="lt1"/>
              </a:solidFill>
            </a:endParaRPr>
          </a:p>
          <a:p>
            <a:pPr marL="457200" marR="0" lvl="0" indent="-39306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90"/>
              <a:buChar char="●"/>
            </a:pPr>
            <a:r>
              <a:rPr lang="en-US" sz="2590">
                <a:solidFill>
                  <a:schemeClr val="lt1"/>
                </a:solidFill>
              </a:rPr>
              <a:t>Student Communication Consultants</a:t>
            </a:r>
            <a:endParaRPr sz="259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 sz="2590">
              <a:solidFill>
                <a:schemeClr val="lt1"/>
              </a:solidFill>
            </a:endParaRPr>
          </a:p>
          <a:p>
            <a:pPr marL="342900" marR="0" lvl="0" indent="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133032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3" name="Google Shape;13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ctrTitle"/>
          </p:nvPr>
        </p:nvSpPr>
        <p:spPr>
          <a:xfrm>
            <a:off x="152400" y="381000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Communication Across the Curriculum </a:t>
            </a:r>
            <a:b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CxC </a:t>
            </a:r>
            <a:endParaRPr sz="36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1"/>
          </p:nvPr>
        </p:nvSpPr>
        <p:spPr>
          <a:xfrm>
            <a:off x="4191000" y="1828800"/>
            <a:ext cx="47244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Stephanie Norander, PhD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Executive Director 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snorande@uncc.edu </a:t>
            </a:r>
            <a:b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3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Heather Bastian, PhD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Associate Director 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hbastian@uncc.edu </a:t>
            </a:r>
            <a:endParaRPr sz="3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6954" y="1905000"/>
            <a:ext cx="2743200" cy="1528653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8"/>
          <p:cNvSpPr txBox="1"/>
          <p:nvPr/>
        </p:nvSpPr>
        <p:spPr>
          <a:xfrm>
            <a:off x="853207" y="3814653"/>
            <a:ext cx="25861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cxc.uncc.edu</a:t>
            </a:r>
            <a:endParaRPr sz="2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 idx="4294967295"/>
          </p:nvPr>
        </p:nvSpPr>
        <p:spPr>
          <a:xfrm>
            <a:off x="0" y="2546038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Reflective Practice </a:t>
            </a:r>
            <a:endParaRPr sz="4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4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ctrTitle"/>
          </p:nvPr>
        </p:nvSpPr>
        <p:spPr>
          <a:xfrm>
            <a:off x="505650" y="1602175"/>
            <a:ext cx="8132700" cy="2680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do you currently integrate communication (written and oral) into your teaching?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Three Goals</a:t>
            </a:r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subTitle" idx="1"/>
          </p:nvPr>
        </p:nvSpPr>
        <p:spPr>
          <a:xfrm>
            <a:off x="528300" y="1440825"/>
            <a:ext cx="8239800" cy="121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-US" b="0"/>
              <a:t>Communication is a worthwhile and valuable goal to integrate into your teaching practice, no matter your discipline or class size. 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b="0"/>
              <a:t>Integrating communication will make your life and your students’ lives easier. 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b="0"/>
              <a:t>You have support and resources on this campus to integrate communication.  </a:t>
            </a:r>
            <a:endParaRPr b="0"/>
          </a:p>
        </p:txBody>
      </p:sp>
      <p:pic>
        <p:nvPicPr>
          <p:cNvPr id="64" name="Google Shape;6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ctrTitle"/>
          </p:nvPr>
        </p:nvSpPr>
        <p:spPr>
          <a:xfrm>
            <a:off x="152400" y="2506251"/>
            <a:ext cx="8991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Integrating Written and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Oral Communication</a:t>
            </a:r>
            <a:endParaRPr/>
          </a:p>
        </p:txBody>
      </p:sp>
      <p:pic>
        <p:nvPicPr>
          <p:cNvPr id="71" name="Google Shape;7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Why? </a:t>
            </a:r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ubTitle" idx="1"/>
          </p:nvPr>
        </p:nvSpPr>
        <p:spPr>
          <a:xfrm>
            <a:off x="609600" y="1533325"/>
            <a:ext cx="7924800" cy="4035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Promote deep level content learning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Encourage student engagement 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Enhance valued competencies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Provide multiple opportunities for practice across academic career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Help to prevent plagiarism </a:t>
            </a:r>
            <a:endParaRPr b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b="0"/>
              <a:t>Align with UNC Charlotte learning outcomes</a:t>
            </a:r>
            <a:endParaRPr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 idx="4294967295"/>
          </p:nvPr>
        </p:nvSpPr>
        <p:spPr>
          <a:xfrm>
            <a:off x="0" y="-12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/>
              <a:t>How? </a:t>
            </a:r>
            <a:endParaRPr sz="4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1"/>
          <p:cNvSpPr txBox="1"/>
          <p:nvPr/>
        </p:nvSpPr>
        <p:spPr>
          <a:xfrm>
            <a:off x="527375" y="1143000"/>
            <a:ext cx="8357100" cy="42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chemeClr val="lt1"/>
                </a:solidFill>
              </a:rPr>
              <a:t>Provide direct instruction on disciplinary expectations and conventions</a:t>
            </a:r>
            <a:endParaRPr sz="3000">
              <a:solidFill>
                <a:schemeClr val="lt1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</a:rPr>
              <a:t>Incorporate low stakes communicating-to-learn and reflective activities </a:t>
            </a:r>
            <a:endParaRPr sz="3000">
              <a:solidFill>
                <a:schemeClr val="lt1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</a:pPr>
            <a:r>
              <a:rPr lang="en-US" sz="3000">
                <a:solidFill>
                  <a:schemeClr val="lt1"/>
                </a:solidFill>
              </a:rPr>
              <a:t>Support instructor, peer, and self formative feedback </a:t>
            </a:r>
            <a:endParaRPr sz="3000">
              <a:solidFill>
                <a:schemeClr val="lt1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</a:pPr>
            <a:r>
              <a:rPr lang="en-US" sz="3000">
                <a:solidFill>
                  <a:schemeClr val="lt1"/>
                </a:solidFill>
              </a:rPr>
              <a:t>Assign a variety of disciplinary texts </a:t>
            </a:r>
            <a:endParaRPr sz="3000">
              <a:solidFill>
                <a:schemeClr val="lt1"/>
              </a:solidFill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</a:pPr>
            <a:r>
              <a:rPr lang="en-US" sz="3000">
                <a:solidFill>
                  <a:schemeClr val="lt1"/>
                </a:solidFill>
              </a:rPr>
              <a:t>Emphasize process approach (draft, feedback, revision) </a:t>
            </a:r>
            <a:endParaRPr sz="3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</a:endParaRPr>
          </a:p>
          <a:p>
            <a:pPr marL="742950" marR="0" lvl="1" indent="-133032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6" name="Google Shape;86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>
            <a:spLocks noGrp="1"/>
          </p:cNvSpPr>
          <p:nvPr>
            <p:ph type="title" idx="4294967295"/>
          </p:nvPr>
        </p:nvSpPr>
        <p:spPr>
          <a:xfrm>
            <a:off x="0" y="106563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3600"/>
              <a:t>Examples in Practice</a:t>
            </a:r>
            <a:endParaRPr sz="36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3600"/>
              <a:t> (Small Section)</a:t>
            </a:r>
            <a:endParaRPr sz="3600"/>
          </a:p>
        </p:txBody>
      </p:sp>
      <p:sp>
        <p:nvSpPr>
          <p:cNvPr id="93" name="Google Shape;93;p12"/>
          <p:cNvSpPr txBox="1"/>
          <p:nvPr/>
        </p:nvSpPr>
        <p:spPr>
          <a:xfrm>
            <a:off x="535650" y="1531512"/>
            <a:ext cx="8229600" cy="4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lvl="0" indent="-323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Char char="•"/>
            </a:pPr>
            <a:r>
              <a:rPr lang="en-US" sz="2500">
                <a:solidFill>
                  <a:srgbClr val="FFFFFF"/>
                </a:solidFill>
              </a:rPr>
              <a:t>Sequence formal projects by breaking into parts  </a:t>
            </a:r>
            <a:endParaRPr sz="2500">
              <a:solidFill>
                <a:srgbClr val="FFFFFF"/>
              </a:solidFill>
            </a:endParaRPr>
          </a:p>
          <a:p>
            <a:pPr marL="742950" lvl="1" indent="-2603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Char char="–"/>
            </a:pPr>
            <a:r>
              <a:rPr lang="en-US" sz="2200">
                <a:solidFill>
                  <a:srgbClr val="FFFFFF"/>
                </a:solidFill>
              </a:rPr>
              <a:t>Proposal</a:t>
            </a:r>
            <a:endParaRPr sz="2200">
              <a:solidFill>
                <a:srgbClr val="FFFFFF"/>
              </a:solidFill>
            </a:endParaRPr>
          </a:p>
          <a:p>
            <a:pPr marL="742950" lvl="1" indent="-2603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Char char="–"/>
            </a:pPr>
            <a:r>
              <a:rPr lang="en-US" sz="2200">
                <a:solidFill>
                  <a:srgbClr val="FFFFFF"/>
                </a:solidFill>
              </a:rPr>
              <a:t>Literature Review/Annotated Bibliography</a:t>
            </a:r>
            <a:endParaRPr sz="2200">
              <a:solidFill>
                <a:srgbClr val="FFFFFF"/>
              </a:solidFill>
            </a:endParaRPr>
          </a:p>
          <a:p>
            <a:pPr marL="742950" lvl="1" indent="-2603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Char char="–"/>
            </a:pPr>
            <a:r>
              <a:rPr lang="en-US" sz="2200">
                <a:solidFill>
                  <a:srgbClr val="FFFFFF"/>
                </a:solidFill>
              </a:rPr>
              <a:t>Outline</a:t>
            </a:r>
            <a:endParaRPr sz="2200">
              <a:solidFill>
                <a:srgbClr val="FFFFFF"/>
              </a:solidFill>
            </a:endParaRPr>
          </a:p>
          <a:p>
            <a:pPr marL="742950" lvl="1" indent="-2603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Char char="–"/>
            </a:pPr>
            <a:r>
              <a:rPr lang="en-US" sz="2200">
                <a:solidFill>
                  <a:srgbClr val="FFFFFF"/>
                </a:solidFill>
              </a:rPr>
              <a:t>Draft(s) </a:t>
            </a:r>
            <a:endParaRPr sz="2200">
              <a:solidFill>
                <a:srgbClr val="FFFFFF"/>
              </a:solidFill>
            </a:endParaRPr>
          </a:p>
          <a:p>
            <a:pPr marL="742950" lvl="1" indent="-2603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Char char="–"/>
            </a:pPr>
            <a:r>
              <a:rPr lang="en-US" sz="2200">
                <a:solidFill>
                  <a:srgbClr val="FFFFFF"/>
                </a:solidFill>
              </a:rPr>
              <a:t>Practice Presentations</a:t>
            </a:r>
            <a:endParaRPr sz="2200">
              <a:solidFill>
                <a:srgbClr val="FFFFFF"/>
              </a:solidFill>
            </a:endParaRPr>
          </a:p>
          <a:p>
            <a:pPr marL="3429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</a:pPr>
            <a:r>
              <a:rPr lang="en-US" sz="2500">
                <a:solidFill>
                  <a:schemeClr val="lt1"/>
                </a:solidFill>
              </a:rPr>
              <a:t>Provide formative feedback (peers, instructor, and self)</a:t>
            </a:r>
            <a:endParaRPr sz="2500">
              <a:solidFill>
                <a:srgbClr val="FFFFFF"/>
              </a:solidFill>
            </a:endParaRPr>
          </a:p>
          <a:p>
            <a:pPr marL="342900" lvl="0" indent="-323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Char char="•"/>
            </a:pPr>
            <a:r>
              <a:rPr lang="en-US" sz="2500">
                <a:solidFill>
                  <a:srgbClr val="FFFFFF"/>
                </a:solidFill>
              </a:rPr>
              <a:t>Incorporate reflective assignments focused on process and progress </a:t>
            </a:r>
            <a:endParaRPr>
              <a:solidFill>
                <a:srgbClr val="FFFFFF"/>
              </a:solidFill>
            </a:endParaRPr>
          </a:p>
          <a:p>
            <a:pPr marL="742950" marR="0" lvl="1" indent="-133032" algn="l" rtl="0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4" name="Google Shape;9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Examples in Practice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(Large Section)</a:t>
            </a: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subTitle" idx="1"/>
          </p:nvPr>
        </p:nvSpPr>
        <p:spPr>
          <a:xfrm>
            <a:off x="464200" y="1905000"/>
            <a:ext cx="8310600" cy="362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17500" algn="l" rtl="0"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-US" b="0"/>
              <a:t>Incorporate frequent communicating-to-learn activities </a:t>
            </a:r>
            <a:endParaRPr b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b="0"/>
              <a:t>Make reflective activities part of learning</a:t>
            </a:r>
            <a:endParaRPr b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b="0"/>
              <a:t>Ask students to peer review in or outside of class</a:t>
            </a:r>
            <a:endParaRPr b="0"/>
          </a:p>
        </p:txBody>
      </p:sp>
      <p:pic>
        <p:nvPicPr>
          <p:cNvPr id="102" name="Google Shape;10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5715000"/>
            <a:ext cx="1526958" cy="8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NCCharlotte_template01 (1)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Macintosh PowerPoint</Application>
  <PresentationFormat>On-screen Show (4:3)</PresentationFormat>
  <Paragraphs>102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Rockwell</vt:lpstr>
      <vt:lpstr>UNCCharlotte_template01 (1)</vt:lpstr>
      <vt:lpstr>PowerPoint Presentation</vt:lpstr>
      <vt:lpstr>Reflective Practice </vt:lpstr>
      <vt:lpstr>How do you currently integrate communication (written and oral) into your teaching? </vt:lpstr>
      <vt:lpstr>Three Goals</vt:lpstr>
      <vt:lpstr>Integrating Written and  Oral Communication</vt:lpstr>
      <vt:lpstr>Why? </vt:lpstr>
      <vt:lpstr>How? </vt:lpstr>
      <vt:lpstr>Examples in Practice  (Small Section)</vt:lpstr>
      <vt:lpstr>Examples in Practice  (Large Section)</vt:lpstr>
      <vt:lpstr>Examples in Practice  (Reading)</vt:lpstr>
      <vt:lpstr>Reflective Practice </vt:lpstr>
      <vt:lpstr>PowerPoint Presentation</vt:lpstr>
      <vt:lpstr>Where do I turn for support? </vt:lpstr>
      <vt:lpstr>Communication Across the Curriculum  CxC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2020-09-11T21:28:11Z</dcterms:modified>
</cp:coreProperties>
</file>