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i0+3ubvULnnSyKOOVUruvh6hE3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74"/>
  </p:normalViewPr>
  <p:slideViewPr>
    <p:cSldViewPr snapToGrid="0">
      <p:cViewPr varScale="1">
        <p:scale>
          <a:sx n="124" d="100"/>
          <a:sy n="124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65060240963861E-2"/>
          <c:y val="0.11894273127753303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242-4B74-939E-CD5AC3A6332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242-4B74-939E-CD5AC3A63328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242-4B74-939E-CD5AC3A63328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242-4B74-939E-CD5AC3A63328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242-4B74-939E-CD5AC3A6332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242-4B74-939E-CD5AC3A63328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242-4B74-939E-CD5AC3A6332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4242-4B74-939E-CD5AC3A63328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4242-4B74-939E-CD5AC3A63328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242-4B74-939E-CD5AC3A63328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4242-4B74-939E-CD5AC3A63328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242-4B74-939E-CD5AC3A63328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242-4B74-939E-CD5AC3A6332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242-4B74-939E-CD5AC3A63328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4242-4B74-939E-CD5AC3A63328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242-4B74-939E-CD5AC3A63328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4242-4B74-939E-CD5AC3A63328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242-4B74-939E-CD5AC3A63328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4242-4B74-939E-CD5AC3A63328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4242-4B74-939E-CD5AC3A63328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4242-4B74-939E-CD5AC3A63328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4242-4B74-939E-CD5AC3A63328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242-4B74-939E-CD5AC3A63328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242-4B74-939E-CD5AC3A63328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242-4B74-939E-CD5AC3A63328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4242-4B74-939E-CD5AC3A63328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242-4B74-939E-CD5AC3A63328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4242-4B74-939E-CD5AC3A63328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4242-4B74-939E-CD5AC3A63328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4242-4B74-939E-CD5AC3A63328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4242-4B74-939E-CD5AC3A63328}"/>
              </c:ext>
            </c:extLst>
          </c:dPt>
          <c:dLbls>
            <c:dLbl>
              <c:idx val="1"/>
              <c:layout>
                <c:manualLayout>
                  <c:x val="-1.0514107303203174E-2"/>
                  <c:y val="-0.2216052729342051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42-4B74-939E-CD5AC3A63328}"/>
                </c:ext>
              </c:extLst>
            </c:dLbl>
            <c:dLbl>
              <c:idx val="2"/>
              <c:layout>
                <c:manualLayout>
                  <c:x val="3.8496463512157136E-3"/>
                  <c:y val="-0.3159696341580278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42-4B74-939E-CD5AC3A63328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42-4B74-939E-CD5AC3A63328}"/>
                </c:ext>
              </c:extLst>
            </c:dLbl>
            <c:dLbl>
              <c:idx val="5"/>
              <c:layout>
                <c:manualLayout>
                  <c:x val="-8.035567871598509E-3"/>
                  <c:y val="-0.1681749383349721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42-4B74-939E-CD5AC3A63328}"/>
                </c:ext>
              </c:extLst>
            </c:dLbl>
            <c:dLbl>
              <c:idx val="6"/>
              <c:layout>
                <c:manualLayout>
                  <c:x val="3.2475295875193152E-3"/>
                  <c:y val="-0.216829072025015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242-4B74-939E-CD5AC3A63328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42-4B74-939E-CD5AC3A63328}"/>
                </c:ext>
              </c:extLst>
            </c:dLbl>
            <c:dLbl>
              <c:idx val="9"/>
              <c:layout>
                <c:manualLayout>
                  <c:x val="0"/>
                  <c:y val="-0.259267738458892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242-4B74-939E-CD5AC3A63328}"/>
                </c:ext>
              </c:extLst>
            </c:dLbl>
            <c:dLbl>
              <c:idx val="10"/>
              <c:layout>
                <c:manualLayout>
                  <c:x val="1.4900854810757543E-2"/>
                  <c:y val="-0.21551530172215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42-4B74-939E-CD5AC3A63328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242-4B74-939E-CD5AC3A63328}"/>
                </c:ext>
              </c:extLst>
            </c:dLbl>
            <c:dLbl>
              <c:idx val="13"/>
              <c:layout>
                <c:manualLayout>
                  <c:x val="-3.1471165939334659E-3"/>
                  <c:y val="-0.31078491474539144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242-4B74-939E-CD5AC3A63328}"/>
                </c:ext>
              </c:extLst>
            </c:dLbl>
            <c:dLbl>
              <c:idx val="14"/>
              <c:layout>
                <c:manualLayout>
                  <c:x val="1.376163689072249E-2"/>
                  <c:y val="-0.203650412128483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242-4B74-939E-CD5AC3A63328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42-4B74-939E-CD5AC3A63328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242-4B74-939E-CD5AC3A63328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31</c:v>
                </c:pt>
                <c:pt idx="2">
                  <c:v>48</c:v>
                </c:pt>
                <c:pt idx="5">
                  <c:v>22</c:v>
                </c:pt>
                <c:pt idx="6">
                  <c:v>30</c:v>
                </c:pt>
                <c:pt idx="9">
                  <c:v>37</c:v>
                </c:pt>
                <c:pt idx="10">
                  <c:v>32</c:v>
                </c:pt>
                <c:pt idx="13">
                  <c:v>47</c:v>
                </c:pt>
                <c:pt idx="1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4242-4B74-939E-CD5AC3A63328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0-4242-4B74-939E-CD5AC3A63328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1-4242-4B74-939E-CD5AC3A63328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2-4242-4B74-939E-CD5AC3A63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2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65060240963861E-2"/>
          <c:y val="0.11894273127753303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9EF-4EB8-8B15-9E939357E75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9EF-4EB8-8B15-9E939357E759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9EF-4EB8-8B15-9E939357E759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9EF-4EB8-8B15-9E939357E759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9EF-4EB8-8B15-9E939357E75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9EF-4EB8-8B15-9E939357E759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9EF-4EB8-8B15-9E939357E75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9EF-4EB8-8B15-9E939357E759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9EF-4EB8-8B15-9E939357E759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9EF-4EB8-8B15-9E939357E759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9EF-4EB8-8B15-9E939357E759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9EF-4EB8-8B15-9E939357E759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09EF-4EB8-8B15-9E939357E759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09EF-4EB8-8B15-9E939357E759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09EF-4EB8-8B15-9E939357E759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9EF-4EB8-8B15-9E939357E759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09EF-4EB8-8B15-9E939357E759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09EF-4EB8-8B15-9E939357E759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09EF-4EB8-8B15-9E939357E759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09EF-4EB8-8B15-9E939357E759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09EF-4EB8-8B15-9E939357E759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09EF-4EB8-8B15-9E939357E759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09EF-4EB8-8B15-9E939357E759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09EF-4EB8-8B15-9E939357E759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09EF-4EB8-8B15-9E939357E759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09EF-4EB8-8B15-9E939357E759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09EF-4EB8-8B15-9E939357E759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09EF-4EB8-8B15-9E939357E759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09EF-4EB8-8B15-9E939357E759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09EF-4EB8-8B15-9E939357E759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09EF-4EB8-8B15-9E939357E759}"/>
              </c:ext>
            </c:extLst>
          </c:dPt>
          <c:dLbls>
            <c:dLbl>
              <c:idx val="1"/>
              <c:layout>
                <c:manualLayout>
                  <c:x val="1.7488233293470774E-3"/>
                  <c:y val="-5.3397254052038851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EF-4EB8-8B15-9E939357E759}"/>
                </c:ext>
              </c:extLst>
            </c:dLbl>
            <c:dLbl>
              <c:idx val="2"/>
              <c:layout>
                <c:manualLayout>
                  <c:x val="-1.0026294520572994E-2"/>
                  <c:y val="-0.10257385035253098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EF-4EB8-8B15-9E939357E759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EF-4EB8-8B15-9E939357E759}"/>
                </c:ext>
              </c:extLst>
            </c:dLbl>
            <c:dLbl>
              <c:idx val="5"/>
              <c:layout>
                <c:manualLayout>
                  <c:x val="-3.4482758620689655E-3"/>
                  <c:y val="-0.10482306501771528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EF-4EB8-8B15-9E939357E759}"/>
                </c:ext>
              </c:extLst>
            </c:dLbl>
            <c:dLbl>
              <c:idx val="6"/>
              <c:layout>
                <c:manualLayout>
                  <c:x val="-5.9844719701874381E-3"/>
                  <c:y val="-0.1368056530979538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EF-4EB8-8B15-9E939357E759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EF-4EB8-8B15-9E939357E759}"/>
                </c:ext>
              </c:extLst>
            </c:dLbl>
            <c:dLbl>
              <c:idx val="9"/>
              <c:layout>
                <c:manualLayout>
                  <c:x val="0"/>
                  <c:y val="-0.102758681346378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9EF-4EB8-8B15-9E939357E759}"/>
                </c:ext>
              </c:extLst>
            </c:dLbl>
            <c:dLbl>
              <c:idx val="10"/>
              <c:layout>
                <c:manualLayout>
                  <c:x val="1.5129772053203433E-2"/>
                  <c:y val="-0.10881740981940909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9EF-4EB8-8B15-9E939357E759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9EF-4EB8-8B15-9E939357E759}"/>
                </c:ext>
              </c:extLst>
            </c:dLbl>
            <c:dLbl>
              <c:idx val="13"/>
              <c:layout>
                <c:manualLayout>
                  <c:x val="6.1420928097834634E-3"/>
                  <c:y val="-0.1307322221595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9EF-4EB8-8B15-9E939357E759}"/>
                </c:ext>
              </c:extLst>
            </c:dLbl>
            <c:dLbl>
              <c:idx val="14"/>
              <c:layout>
                <c:manualLayout>
                  <c:x val="9.2890239576360299E-3"/>
                  <c:y val="-7.83749049918808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9EF-4EB8-8B15-9E939357E759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9EF-4EB8-8B15-9E939357E759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9EF-4EB8-8B15-9E939357E759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4</c:v>
                </c:pt>
                <c:pt idx="2">
                  <c:v>13</c:v>
                </c:pt>
                <c:pt idx="5">
                  <c:v>13</c:v>
                </c:pt>
                <c:pt idx="6">
                  <c:v>16</c:v>
                </c:pt>
                <c:pt idx="9">
                  <c:v>13</c:v>
                </c:pt>
                <c:pt idx="10">
                  <c:v>12</c:v>
                </c:pt>
                <c:pt idx="13">
                  <c:v>17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9EF-4EB8-8B15-9E939357E759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3F-09EF-4EB8-8B15-9E939357E759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0-09EF-4EB8-8B15-9E939357E759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1-09EF-4EB8-8B15-9E939357E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2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13993878021219"/>
          <c:y val="0.11560837357914454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680-455A-8B19-6B889651AD1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680-455A-8B19-6B889651AD1A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680-455A-8B19-6B889651AD1A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680-455A-8B19-6B889651AD1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680-455A-8B19-6B889651AD1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680-455A-8B19-6B889651AD1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680-455A-8B19-6B889651AD1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680-455A-8B19-6B889651AD1A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680-455A-8B19-6B889651AD1A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680-455A-8B19-6B889651AD1A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680-455A-8B19-6B889651AD1A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680-455A-8B19-6B889651AD1A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0680-455A-8B19-6B889651AD1A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0680-455A-8B19-6B889651AD1A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0680-455A-8B19-6B889651AD1A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680-455A-8B19-6B889651AD1A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0680-455A-8B19-6B889651AD1A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0680-455A-8B19-6B889651AD1A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0680-455A-8B19-6B889651AD1A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0680-455A-8B19-6B889651AD1A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0680-455A-8B19-6B889651AD1A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0680-455A-8B19-6B889651AD1A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0680-455A-8B19-6B889651AD1A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0680-455A-8B19-6B889651AD1A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0680-455A-8B19-6B889651AD1A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0680-455A-8B19-6B889651AD1A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0680-455A-8B19-6B889651AD1A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0680-455A-8B19-6B889651AD1A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0680-455A-8B19-6B889651AD1A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0680-455A-8B19-6B889651AD1A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0680-455A-8B19-6B889651AD1A}"/>
              </c:ext>
            </c:extLst>
          </c:dPt>
          <c:dLbls>
            <c:dLbl>
              <c:idx val="1"/>
              <c:layout>
                <c:manualLayout>
                  <c:x val="-2.8956886494710008E-3"/>
                  <c:y val="-5.3397254052038975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80-455A-8B19-6B889651AD1A}"/>
                </c:ext>
              </c:extLst>
            </c:dLbl>
            <c:dLbl>
              <c:idx val="2"/>
              <c:layout>
                <c:manualLayout>
                  <c:x val="-7.3727056293679445E-4"/>
                  <c:y val="-8.9236613864687439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80-455A-8B19-6B889651AD1A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80-455A-8B19-6B889651AD1A}"/>
                </c:ext>
              </c:extLst>
            </c:dLbl>
            <c:dLbl>
              <c:idx val="5"/>
              <c:layout>
                <c:manualLayout>
                  <c:x val="-3.4482758620689655E-3"/>
                  <c:y val="-0.2181895751643854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80-455A-8B19-6B889651AD1A}"/>
                </c:ext>
              </c:extLst>
            </c:dLbl>
            <c:dLbl>
              <c:idx val="6"/>
              <c:layout>
                <c:manualLayout>
                  <c:x val="3.3045519874488464E-3"/>
                  <c:y val="-0.1968232172932499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80-455A-8B19-6B889651AD1A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80-455A-8B19-6B889651AD1A}"/>
                </c:ext>
              </c:extLst>
            </c:dLbl>
            <c:dLbl>
              <c:idx val="9"/>
              <c:layout>
                <c:manualLayout>
                  <c:x val="-8.5148402636718573E-17"/>
                  <c:y val="-9.01245377584253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680-455A-8B19-6B889651AD1A}"/>
                </c:ext>
              </c:extLst>
            </c:dLbl>
            <c:dLbl>
              <c:idx val="10"/>
              <c:layout>
                <c:manualLayout>
                  <c:x val="5.8407480955672336E-3"/>
                  <c:y val="-8.8811555087643754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680-455A-8B19-6B889651AD1A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680-455A-8B19-6B889651AD1A}"/>
                </c:ext>
              </c:extLst>
            </c:dLbl>
            <c:dLbl>
              <c:idx val="13"/>
              <c:layout>
                <c:manualLayout>
                  <c:x val="-7.7914431266708356E-3"/>
                  <c:y val="-5.7377421476363939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680-455A-8B19-6B889651AD1A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680-455A-8B19-6B889651AD1A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680-455A-8B19-6B889651AD1A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1</c:v>
                </c:pt>
                <c:pt idx="2">
                  <c:v>3</c:v>
                </c:pt>
                <c:pt idx="5">
                  <c:v>10</c:v>
                </c:pt>
                <c:pt idx="6">
                  <c:v>9</c:v>
                </c:pt>
                <c:pt idx="9">
                  <c:v>4</c:v>
                </c:pt>
                <c:pt idx="10">
                  <c:v>3</c:v>
                </c:pt>
                <c:pt idx="13">
                  <c:v>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680-455A-8B19-6B889651AD1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3F-0680-455A-8B19-6B889651AD1A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0-0680-455A-8B19-6B889651AD1A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1-0680-455A-8B19-6B889651A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5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65060240963861E-2"/>
          <c:y val="0.11894273127753303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242-4B74-939E-CD5AC3A6332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242-4B74-939E-CD5AC3A63328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242-4B74-939E-CD5AC3A63328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242-4B74-939E-CD5AC3A63328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242-4B74-939E-CD5AC3A63328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242-4B74-939E-CD5AC3A63328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4242-4B74-939E-CD5AC3A6332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4242-4B74-939E-CD5AC3A63328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4242-4B74-939E-CD5AC3A63328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242-4B74-939E-CD5AC3A63328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4242-4B74-939E-CD5AC3A63328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242-4B74-939E-CD5AC3A63328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242-4B74-939E-CD5AC3A6332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242-4B74-939E-CD5AC3A63328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4242-4B74-939E-CD5AC3A63328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242-4B74-939E-CD5AC3A63328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4242-4B74-939E-CD5AC3A63328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242-4B74-939E-CD5AC3A63328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4242-4B74-939E-CD5AC3A63328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4242-4B74-939E-CD5AC3A63328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4242-4B74-939E-CD5AC3A63328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4242-4B74-939E-CD5AC3A63328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242-4B74-939E-CD5AC3A63328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242-4B74-939E-CD5AC3A63328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242-4B74-939E-CD5AC3A63328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4242-4B74-939E-CD5AC3A63328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242-4B74-939E-CD5AC3A63328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4242-4B74-939E-CD5AC3A63328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4242-4B74-939E-CD5AC3A63328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4242-4B74-939E-CD5AC3A63328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4242-4B74-939E-CD5AC3A63328}"/>
              </c:ext>
            </c:extLst>
          </c:dPt>
          <c:dLbls>
            <c:dLbl>
              <c:idx val="1"/>
              <c:layout>
                <c:manualLayout>
                  <c:x val="-1.0514107303203174E-2"/>
                  <c:y val="-0.1082387627875349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42-4B74-939E-CD5AC3A63328}"/>
                </c:ext>
              </c:extLst>
            </c:dLbl>
            <c:dLbl>
              <c:idx val="2"/>
              <c:layout>
                <c:manualLayout>
                  <c:x val="3.8496463512157136E-3"/>
                  <c:y val="-0.32930687064587144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42-4B74-939E-CD5AC3A63328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42-4B74-939E-CD5AC3A63328}"/>
                </c:ext>
              </c:extLst>
            </c:dLbl>
            <c:dLbl>
              <c:idx val="5"/>
              <c:layout>
                <c:manualLayout>
                  <c:x val="-8.035567871598509E-3"/>
                  <c:y val="-0.1415004653592849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42-4B74-939E-CD5AC3A63328}"/>
                </c:ext>
              </c:extLst>
            </c:dLbl>
            <c:dLbl>
              <c:idx val="6"/>
              <c:layout>
                <c:manualLayout>
                  <c:x val="3.2475295875193152E-3"/>
                  <c:y val="-0.10012825275638408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242-4B74-939E-CD5AC3A63328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42-4B74-939E-CD5AC3A63328}"/>
                </c:ext>
              </c:extLst>
            </c:dLbl>
            <c:dLbl>
              <c:idx val="9"/>
              <c:layout>
                <c:manualLayout>
                  <c:x val="-9.1744245938149924E-3"/>
                  <c:y val="-0.175388335431497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242-4B74-939E-CD5AC3A63328}"/>
                </c:ext>
              </c:extLst>
            </c:dLbl>
            <c:dLbl>
              <c:idx val="10"/>
              <c:layout>
                <c:manualLayout>
                  <c:x val="-8.0352066737799394E-3"/>
                  <c:y val="-0.27886717503941449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42-4B74-939E-CD5AC3A63328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242-4B74-939E-CD5AC3A63328}"/>
                </c:ext>
              </c:extLst>
            </c:dLbl>
            <c:dLbl>
              <c:idx val="13"/>
              <c:layout>
                <c:manualLayout>
                  <c:x val="-7.7343288908409621E-3"/>
                  <c:y val="-0.244098732306173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242-4B74-939E-CD5AC3A63328}"/>
                </c:ext>
              </c:extLst>
            </c:dLbl>
            <c:dLbl>
              <c:idx val="14"/>
              <c:layout>
                <c:manualLayout>
                  <c:x val="0"/>
                  <c:y val="-0.244024694891024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242-4B74-939E-CD5AC3A63328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42-4B74-939E-CD5AC3A63328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242-4B74-939E-CD5AC3A63328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13</c:v>
                </c:pt>
                <c:pt idx="2">
                  <c:v>50</c:v>
                </c:pt>
                <c:pt idx="5">
                  <c:v>18</c:v>
                </c:pt>
                <c:pt idx="6">
                  <c:v>62</c:v>
                </c:pt>
                <c:pt idx="9">
                  <c:v>25</c:v>
                </c:pt>
                <c:pt idx="10">
                  <c:v>42</c:v>
                </c:pt>
                <c:pt idx="13">
                  <c:v>36</c:v>
                </c:pt>
                <c:pt idx="1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4242-4B74-939E-CD5AC3A63328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0-4242-4B74-939E-CD5AC3A63328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1-4242-4B74-939E-CD5AC3A63328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22-4242-4B74-939E-CD5AC3A63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2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0001060557852"/>
          <c:y val="0.15228577392071432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9EF-4EB8-8B15-9E939357E75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9EF-4EB8-8B15-9E939357E759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9EF-4EB8-8B15-9E939357E759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9EF-4EB8-8B15-9E939357E759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9EF-4EB8-8B15-9E939357E75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9EF-4EB8-8B15-9E939357E759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9EF-4EB8-8B15-9E939357E75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9EF-4EB8-8B15-9E939357E759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9EF-4EB8-8B15-9E939357E759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9EF-4EB8-8B15-9E939357E759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9EF-4EB8-8B15-9E939357E759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9EF-4EB8-8B15-9E939357E759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09EF-4EB8-8B15-9E939357E759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09EF-4EB8-8B15-9E939357E759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09EF-4EB8-8B15-9E939357E759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9EF-4EB8-8B15-9E939357E759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09EF-4EB8-8B15-9E939357E759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09EF-4EB8-8B15-9E939357E759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09EF-4EB8-8B15-9E939357E759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09EF-4EB8-8B15-9E939357E759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09EF-4EB8-8B15-9E939357E759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09EF-4EB8-8B15-9E939357E759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09EF-4EB8-8B15-9E939357E759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09EF-4EB8-8B15-9E939357E759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09EF-4EB8-8B15-9E939357E759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09EF-4EB8-8B15-9E939357E759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09EF-4EB8-8B15-9E939357E759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09EF-4EB8-8B15-9E939357E759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09EF-4EB8-8B15-9E939357E759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09EF-4EB8-8B15-9E939357E759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09EF-4EB8-8B15-9E939357E759}"/>
              </c:ext>
            </c:extLst>
          </c:dPt>
          <c:dLbls>
            <c:dLbl>
              <c:idx val="1"/>
              <c:layout>
                <c:manualLayout>
                  <c:x val="1.7490022466324228E-3"/>
                  <c:y val="-2.3388581625055443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EF-4EB8-8B15-9E939357E759}"/>
                </c:ext>
              </c:extLst>
            </c:dLbl>
            <c:dLbl>
              <c:idx val="2"/>
              <c:layout>
                <c:manualLayout>
                  <c:x val="-1.0026294520572994E-2"/>
                  <c:y val="-0.26262068820665374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EF-4EB8-8B15-9E939357E759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EF-4EB8-8B15-9E939357E759}"/>
                </c:ext>
              </c:extLst>
            </c:dLbl>
            <c:dLbl>
              <c:idx val="5"/>
              <c:layout>
                <c:manualLayout>
                  <c:x val="-8.0927878408870654E-3"/>
                  <c:y val="-6.8145664676145384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EF-4EB8-8B15-9E939357E759}"/>
                </c:ext>
              </c:extLst>
            </c:dLbl>
            <c:dLbl>
              <c:idx val="6"/>
              <c:layout>
                <c:manualLayout>
                  <c:x val="1.2593575945084961E-2"/>
                  <c:y val="-0.12680272573207119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EF-4EB8-8B15-9E939357E759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EF-4EB8-8B15-9E939357E759}"/>
                </c:ext>
              </c:extLst>
            </c:dLbl>
            <c:dLbl>
              <c:idx val="9"/>
              <c:layout>
                <c:manualLayout>
                  <c:x val="-1.161127994704534E-2"/>
                  <c:y val="-8.3115399913623017E-2"/>
                </c:manualLayout>
              </c:layout>
              <c:spPr>
                <a:noFill/>
                <a:ln w="30902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565123737844715E-2"/>
                      <c:h val="4.29459014908562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09EF-4EB8-8B15-9E939357E759}"/>
                </c:ext>
              </c:extLst>
            </c:dLbl>
            <c:dLbl>
              <c:idx val="10"/>
              <c:layout>
                <c:manualLayout>
                  <c:x val="1.5129772053203433E-2"/>
                  <c:y val="-0.19217513786843138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9EF-4EB8-8B15-9E939357E759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9EF-4EB8-8B15-9E939357E759}"/>
                </c:ext>
              </c:extLst>
            </c:dLbl>
            <c:dLbl>
              <c:idx val="13"/>
              <c:layout>
                <c:manualLayout>
                  <c:x val="6.1420928097834634E-3"/>
                  <c:y val="-0.12739791303754261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9EF-4EB8-8B15-9E939357E759}"/>
                </c:ext>
              </c:extLst>
            </c:dLbl>
            <c:dLbl>
              <c:idx val="14"/>
              <c:layout>
                <c:manualLayout>
                  <c:x val="9.2890239576360299E-3"/>
                  <c:y val="-8.96028627800525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9EF-4EB8-8B15-9E939357E759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9EF-4EB8-8B15-9E939357E759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9EF-4EB8-8B15-9E939357E759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0</c:v>
                </c:pt>
                <c:pt idx="2">
                  <c:v>38</c:v>
                </c:pt>
                <c:pt idx="5">
                  <c:v>6</c:v>
                </c:pt>
                <c:pt idx="6">
                  <c:v>15</c:v>
                </c:pt>
                <c:pt idx="9">
                  <c:v>8</c:v>
                </c:pt>
                <c:pt idx="10">
                  <c:v>25</c:v>
                </c:pt>
                <c:pt idx="13">
                  <c:v>15</c:v>
                </c:pt>
                <c:pt idx="1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9EF-4EB8-8B15-9E939357E759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3F-09EF-4EB8-8B15-9E939357E759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0-09EF-4EB8-8B15-9E939357E759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1-09EF-4EB8-8B15-9E939357E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2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0001060557852"/>
          <c:y val="0.13894853743287078"/>
          <c:w val="0.86144578313253017"/>
          <c:h val="0.7158590308370044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680-455A-8B19-6B889651AD1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680-455A-8B19-6B889651AD1A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680-455A-8B19-6B889651AD1A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680-455A-8B19-6B889651AD1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680-455A-8B19-6B889651AD1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680-455A-8B19-6B889651AD1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680-455A-8B19-6B889651AD1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680-455A-8B19-6B889651AD1A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680-455A-8B19-6B889651AD1A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680-455A-8B19-6B889651AD1A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680-455A-8B19-6B889651AD1A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680-455A-8B19-6B889651AD1A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0680-455A-8B19-6B889651AD1A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0680-455A-8B19-6B889651AD1A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0680-455A-8B19-6B889651AD1A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680-455A-8B19-6B889651AD1A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0680-455A-8B19-6B889651AD1A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0680-455A-8B19-6B889651AD1A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0680-455A-8B19-6B889651AD1A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0680-455A-8B19-6B889651AD1A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0680-455A-8B19-6B889651AD1A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0680-455A-8B19-6B889651AD1A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0680-455A-8B19-6B889651AD1A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0680-455A-8B19-6B889651AD1A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0680-455A-8B19-6B889651AD1A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0680-455A-8B19-6B889651AD1A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0680-455A-8B19-6B889651AD1A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0680-455A-8B19-6B889651AD1A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0680-455A-8B19-6B889651AD1A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0680-455A-8B19-6B889651AD1A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FF"/>
              </a:solidFill>
              <a:ln w="15451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0680-455A-8B19-6B889651AD1A}"/>
              </c:ext>
            </c:extLst>
          </c:dPt>
          <c:dLbls>
            <c:dLbl>
              <c:idx val="1"/>
              <c:layout>
                <c:manualLayout>
                  <c:x val="1.7490022466324228E-3"/>
                  <c:y val="-2.3388581625055443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80-455A-8B19-6B889651AD1A}"/>
                </c:ext>
              </c:extLst>
            </c:dLbl>
            <c:dLbl>
              <c:idx val="2"/>
              <c:layout>
                <c:manualLayout>
                  <c:x val="3.9072414158813039E-3"/>
                  <c:y val="-2.7551895108410995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186468013209429E-2"/>
                      <c:h val="8.62919200763477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680-455A-8B19-6B889651AD1A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234939759036145"/>
                  <c:y val="0.79955947136563876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80-455A-8B19-6B889651AD1A}"/>
                </c:ext>
              </c:extLst>
            </c:dLbl>
            <c:dLbl>
              <c:idx val="5"/>
              <c:layout>
                <c:manualLayout>
                  <c:x val="-2.6670835756159465E-2"/>
                  <c:y val="-3.8136882578497379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80-455A-8B19-6B889651AD1A}"/>
                </c:ext>
              </c:extLst>
            </c:dLbl>
            <c:dLbl>
              <c:idx val="6"/>
              <c:layout>
                <c:manualLayout>
                  <c:x val="-2.9207031864277852E-2"/>
                  <c:y val="-3.3442070317166311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80-455A-8B19-6B889651AD1A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38253012048192769"/>
                  <c:y val="0.55726872246696035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80-455A-8B19-6B889651AD1A}"/>
                </c:ext>
              </c:extLst>
            </c:dLbl>
            <c:dLbl>
              <c:idx val="9"/>
              <c:layout>
                <c:manualLayout>
                  <c:x val="-1.3933535936454385E-2"/>
                  <c:y val="-3.52103043279069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680-455A-8B19-6B889651AD1A}"/>
                </c:ext>
              </c:extLst>
            </c:dLbl>
            <c:dLbl>
              <c:idx val="10"/>
              <c:layout>
                <c:manualLayout>
                  <c:x val="-3.4482758620689655E-3"/>
                  <c:y val="-4.0464072819210994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764515928481829E-2"/>
                      <c:h val="4.62802106128171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0680-455A-8B19-6B889651AD1A}"/>
                </c:ext>
              </c:extLst>
            </c:dLbl>
            <c:dLbl>
              <c:idx val="11"/>
              <c:layout>
                <c:manualLayout>
                  <c:xMode val="edge"/>
                  <c:yMode val="edge"/>
                  <c:x val="0.5587349397590361"/>
                  <c:y val="0.6233480176211453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680-455A-8B19-6B889651AD1A}"/>
                </c:ext>
              </c:extLst>
            </c:dLbl>
            <c:dLbl>
              <c:idx val="13"/>
              <c:layout>
                <c:manualLayout>
                  <c:x val="-3.1469311478527361E-3"/>
                  <c:y val="-5.7377421476363814E-2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680-455A-8B19-6B889651AD1A}"/>
                </c:ext>
              </c:extLst>
            </c:dLbl>
            <c:dLbl>
              <c:idx val="14"/>
              <c:layout>
                <c:manualLayout>
                  <c:x val="-1.7029680527343715E-16"/>
                  <c:y val="-2.85416860839853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680-455A-8B19-6B889651AD1A}"/>
                </c:ext>
              </c:extLst>
            </c:dLbl>
            <c:dLbl>
              <c:idx val="19"/>
              <c:layout>
                <c:manualLayout>
                  <c:xMode val="edge"/>
                  <c:yMode val="edge"/>
                  <c:x val="0.89909638554216864"/>
                  <c:y val="0.75991189427312777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680-455A-8B19-6B889651AD1A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98493975903614461"/>
                  <c:y val="0.95814977973568283"/>
                </c:manualLayout>
              </c:layout>
              <c:spPr>
                <a:noFill/>
                <a:ln w="30902">
                  <a:noFill/>
                </a:ln>
              </c:spPr>
              <c:txPr>
                <a:bodyPr/>
                <a:lstStyle/>
                <a:p>
                  <a:pPr>
                    <a:defRPr sz="973" b="1" i="0" u="none" strike="noStrike" baseline="0">
                      <a:solidFill>
                        <a:schemeClr val="tx1"/>
                      </a:solidFill>
                      <a:latin typeface="Agfa Rotis Semisans"/>
                      <a:ea typeface="Agfa Rotis Semisans"/>
                      <a:cs typeface="Agfa Rotis Semi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680-455A-8B19-6B889651AD1A}"/>
                </c:ext>
              </c:extLst>
            </c:dLbl>
            <c:spPr>
              <a:noFill/>
              <a:ln w="309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3" b="1" i="0" u="none" strike="noStrike" baseline="0">
                    <a:solidFill>
                      <a:schemeClr val="tx1"/>
                    </a:solidFill>
                    <a:latin typeface="Agfa Rotis Semisans"/>
                    <a:ea typeface="Agfa Rotis Semisans"/>
                    <a:cs typeface="Agfa Rotis Semisan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0</c:v>
                </c:pt>
                <c:pt idx="2">
                  <c:v>0</c:v>
                </c:pt>
                <c:pt idx="5">
                  <c:v>0</c:v>
                </c:pt>
                <c:pt idx="6">
                  <c:v>0</c:v>
                </c:pt>
                <c:pt idx="9">
                  <c:v>0</c:v>
                </c:pt>
                <c:pt idx="10">
                  <c:v>0</c:v>
                </c:pt>
                <c:pt idx="13">
                  <c:v>3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0680-455A-8B19-6B889651AD1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CC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3F-0680-455A-8B19-6B889651AD1A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0-0680-455A-8B19-6B889651AD1A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6600"/>
            </a:solidFill>
            <a:ln w="1545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8"/>
                <c:pt idx="0">
                  <c:v>   </c:v>
                </c:pt>
                <c:pt idx="7">
                  <c:v> 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41-0680-455A-8B19-6B889651A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3982528"/>
        <c:axId val="1"/>
      </c:barChart>
      <c:catAx>
        <c:axId val="17398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4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gfa Rotis Semisans"/>
                <a:ea typeface="Agfa Rotis Semisans"/>
                <a:cs typeface="Agfa Rotis Semisans"/>
              </a:defRPr>
            </a:pPr>
            <a:endParaRPr lang="en-US"/>
          </a:p>
        </c:txPr>
        <c:crossAx val="173982528"/>
        <c:crosses val="autoZero"/>
        <c:crossBetween val="between"/>
        <c:majorUnit val="10"/>
        <c:min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gfa Rotis Semisans"/>
          <a:ea typeface="Agfa Rotis Semisans"/>
          <a:cs typeface="Agfa Rotis Semisans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Sheet1!$A$1</c:f>
              <c:strCache>
                <c:ptCount val="1"/>
                <c:pt idx="0">
                  <c:v>Hispanic/Latinx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4D4F990-88AD-5C48-9060-BBF608F5A7A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176-7046-8EA2-8A66B13D1A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1-F24F-885F-3C8D87BF58FF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D14F75D-9946-4443-991F-14AC51945AD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76-7046-8EA2-8A66B13D1A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1-F24F-885F-3C8D87BF58FF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African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AF5931D-E22F-E647-B5BF-8C557176749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176-7046-8EA2-8A66B13D1A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01-F24F-885F-3C8D87BF58FF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18DFA75-0DE7-FA41-A86D-6EC9BF433D4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176-7046-8EA2-8A66B13D1A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01-F24F-885F-3C8D87BF58FF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Other Races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1C30435-E54F-6A42-9EC5-B0C062BB805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176-7046-8EA2-8A66B13D1A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01-F24F-885F-3C8D87BF58FF}"/>
            </c:ext>
          </c:extLst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2 or more races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4201E76-209B-5540-9356-33AE67DDFCD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176-7046-8EA2-8A66B13D1A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01-F24F-885F-3C8D87BF5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1021439"/>
        <c:axId val="1331181599"/>
      </c:barChart>
      <c:catAx>
        <c:axId val="133102143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181599"/>
        <c:crosses val="autoZero"/>
        <c:auto val="1"/>
        <c:lblAlgn val="ctr"/>
        <c:lblOffset val="100"/>
        <c:noMultiLvlLbl val="0"/>
      </c:catAx>
      <c:valAx>
        <c:axId val="1331181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02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0AB1DA1-85C2-C54B-8554-A9D4CC4BFA4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752-B440-AD0D-F3A4BC92F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B-034B-BF54-B158785725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1DE5F93-85EE-CA43-8190-60989AD9903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52-B440-AD0D-F3A4BC92F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DB-034B-BF54-B15878572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9977663"/>
        <c:axId val="1272729007"/>
      </c:barChart>
      <c:catAx>
        <c:axId val="12699776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2729007"/>
        <c:crosses val="autoZero"/>
        <c:auto val="0"/>
        <c:lblAlgn val="ctr"/>
        <c:lblOffset val="100"/>
        <c:noMultiLvlLbl val="0"/>
      </c:catAx>
      <c:valAx>
        <c:axId val="12727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977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0.13558</cdr:x>
      <cdr:y>0.13132</cdr:y>
    </cdr:from>
    <cdr:to>
      <cdr:x>0.33346</cdr:x>
      <cdr:y>0.20435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5362" y="500195"/>
          <a:ext cx="547844" cy="27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0.33577</cdr:x>
      <cdr:y>0.29004</cdr:y>
    </cdr:from>
    <cdr:to>
      <cdr:x>0.56788</cdr:x>
      <cdr:y>0.39077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29596" y="1104739"/>
          <a:ext cx="642612" cy="383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 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0.56788</cdr:x>
      <cdr:y>0.23367</cdr:y>
    </cdr:from>
    <cdr:to>
      <cdr:x>0.81939</cdr:x>
      <cdr:y>0.32676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72208" y="890035"/>
          <a:ext cx="696328" cy="354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 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0.77055</cdr:x>
      <cdr:y>0.16592</cdr:y>
    </cdr:from>
    <cdr:to>
      <cdr:x>0.99052</cdr:x>
      <cdr:y>0.24278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133315" y="631968"/>
          <a:ext cx="609001" cy="292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0.1443</cdr:x>
      <cdr:y>0.58309</cdr:y>
    </cdr:from>
    <cdr:to>
      <cdr:x>0.37061</cdr:x>
      <cdr:y>0.65963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4583" y="2220917"/>
          <a:ext cx="618824" cy="291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0.31001</cdr:x>
      <cdr:y>0.43002</cdr:y>
    </cdr:from>
    <cdr:to>
      <cdr:x>0.55746</cdr:x>
      <cdr:y>0.54546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47702" y="1637896"/>
          <a:ext cx="676630" cy="439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0.56152</cdr:x>
      <cdr:y>0.55219</cdr:y>
    </cdr:from>
    <cdr:to>
      <cdr:x>0.79721</cdr:x>
      <cdr:y>0.66692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35417" y="2103242"/>
          <a:ext cx="644473" cy="436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0.76793</cdr:x>
      <cdr:y>0.52983</cdr:y>
    </cdr:from>
    <cdr:to>
      <cdr:x>1</cdr:x>
      <cdr:y>0.5927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99835" y="2018062"/>
          <a:ext cx="634575" cy="239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0.13437</cdr:x>
      <cdr:y>0.62396</cdr:y>
    </cdr:from>
    <cdr:to>
      <cdr:x>0.36068</cdr:x>
      <cdr:y>0.67908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423" y="2376581"/>
          <a:ext cx="618824" cy="209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0.31001</cdr:x>
      <cdr:y>0.33122</cdr:y>
    </cdr:from>
    <cdr:to>
      <cdr:x>0.55746</cdr:x>
      <cdr:y>0.41696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47694" y="1261573"/>
          <a:ext cx="676630" cy="326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0.56608</cdr:x>
      <cdr:y>0.56659</cdr:y>
    </cdr:from>
    <cdr:to>
      <cdr:x>0.80177</cdr:x>
      <cdr:y>0.68132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47897" y="2158085"/>
          <a:ext cx="644473" cy="436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0.76793</cdr:x>
      <cdr:y>0.65948</cdr:y>
    </cdr:from>
    <cdr:to>
      <cdr:x>1</cdr:x>
      <cdr:y>0.7125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99835" y="2511875"/>
          <a:ext cx="634575" cy="201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0.33568</cdr:x>
      <cdr:y>0.02327</cdr:y>
    </cdr:from>
    <cdr:to>
      <cdr:x>0.8382</cdr:x>
      <cdr:y>0.08791</cdr:y>
    </cdr:to>
    <cdr:sp macro="" textlink="">
      <cdr:nvSpPr>
        <cdr:cNvPr id="6" name="TextBox 14"/>
        <cdr:cNvSpPr txBox="1"/>
      </cdr:nvSpPr>
      <cdr:spPr>
        <a:xfrm xmlns:a="http://schemas.openxmlformats.org/drawingml/2006/main">
          <a:off x="917892" y="88631"/>
          <a:ext cx="137409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Non – Resident Alien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0.15877</cdr:x>
      <cdr:y>0.1191</cdr:y>
    </cdr:from>
    <cdr:to>
      <cdr:x>0.35665</cdr:x>
      <cdr:y>0.16753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9565" y="453641"/>
          <a:ext cx="547844" cy="184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0.38017</cdr:x>
      <cdr:y>0.15483</cdr:y>
    </cdr:from>
    <cdr:to>
      <cdr:x>0.56788</cdr:x>
      <cdr:y>0.25922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52526" y="589723"/>
          <a:ext cx="519687" cy="397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 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0.56788</cdr:x>
      <cdr:y>0.20435</cdr:y>
    </cdr:from>
    <cdr:to>
      <cdr:x>0.78007</cdr:x>
      <cdr:y>0.31451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72213" y="778345"/>
          <a:ext cx="587462" cy="41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 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0.7767</cdr:x>
      <cdr:y>0.27042</cdr:y>
    </cdr:from>
    <cdr:to>
      <cdr:x>0.9691</cdr:x>
      <cdr:y>0.34146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150349" y="1029999"/>
          <a:ext cx="532668" cy="270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0.1986</cdr:x>
      <cdr:y>0.25909</cdr:y>
    </cdr:from>
    <cdr:to>
      <cdr:x>0.38287</cdr:x>
      <cdr:y>0.33411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3062" y="986828"/>
          <a:ext cx="503853" cy="285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0.37604</cdr:x>
      <cdr:y>0.48774</cdr:y>
    </cdr:from>
    <cdr:to>
      <cdr:x>0.58533</cdr:x>
      <cdr:y>0.58153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28254" y="1857746"/>
          <a:ext cx="572278" cy="357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0.57203</cdr:x>
      <cdr:y>0.37821</cdr:y>
    </cdr:from>
    <cdr:to>
      <cdr:x>0.80772</cdr:x>
      <cdr:y>0.46639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64165" y="1440542"/>
          <a:ext cx="644473" cy="335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0.78552</cdr:x>
      <cdr:y>0.53009</cdr:y>
    </cdr:from>
    <cdr:to>
      <cdr:x>0.99007</cdr:x>
      <cdr:y>0.59378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147927" y="2019041"/>
          <a:ext cx="559329" cy="242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0.14565</cdr:x>
      <cdr:y>0.71539</cdr:y>
    </cdr:from>
    <cdr:to>
      <cdr:x>0.37196</cdr:x>
      <cdr:y>0.79193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8270" y="2724839"/>
          <a:ext cx="618824" cy="291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Lecturer</a:t>
          </a:r>
        </a:p>
      </cdr:txBody>
    </cdr:sp>
  </cdr:relSizeAnchor>
  <cdr:relSizeAnchor xmlns:cdr="http://schemas.openxmlformats.org/drawingml/2006/chartDrawing">
    <cdr:from>
      <cdr:x>0.32579</cdr:x>
      <cdr:y>0.62685</cdr:y>
    </cdr:from>
    <cdr:to>
      <cdr:x>0.55518</cdr:x>
      <cdr:y>0.71539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90843" y="2387598"/>
          <a:ext cx="627244" cy="337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0.56277</cdr:x>
      <cdr:y>0.62685</cdr:y>
    </cdr:from>
    <cdr:to>
      <cdr:x>0.77015</cdr:x>
      <cdr:y>0.71539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38845" y="2387597"/>
          <a:ext cx="567072" cy="337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Associate</a:t>
          </a:r>
        </a:p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Professor</a:t>
          </a:r>
        </a:p>
      </cdr:txBody>
    </cdr:sp>
  </cdr:relSizeAnchor>
  <cdr:relSizeAnchor xmlns:cdr="http://schemas.openxmlformats.org/drawingml/2006/chartDrawing">
    <cdr:from>
      <cdr:x>0.76793</cdr:x>
      <cdr:y>0.62685</cdr:y>
    </cdr:from>
    <cdr:to>
      <cdr:x>1</cdr:x>
      <cdr:y>0.68687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99835" y="2387599"/>
          <a:ext cx="634575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Professor</a:t>
          </a:r>
        </a:p>
      </cdr:txBody>
    </cdr:sp>
  </cdr:relSizeAnchor>
  <cdr:relSizeAnchor xmlns:cdr="http://schemas.openxmlformats.org/drawingml/2006/chartDrawing">
    <cdr:from>
      <cdr:x>0.33568</cdr:x>
      <cdr:y>0.02327</cdr:y>
    </cdr:from>
    <cdr:to>
      <cdr:x>0.8382</cdr:x>
      <cdr:y>0.08791</cdr:y>
    </cdr:to>
    <cdr:sp macro="" textlink="">
      <cdr:nvSpPr>
        <cdr:cNvPr id="6" name="TextBox 14"/>
        <cdr:cNvSpPr txBox="1"/>
      </cdr:nvSpPr>
      <cdr:spPr>
        <a:xfrm xmlns:a="http://schemas.openxmlformats.org/drawingml/2006/main">
          <a:off x="917892" y="88631"/>
          <a:ext cx="137409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Non – Resident Alien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ache.gse.harvard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800" dirty="0"/>
              <a:t>College of Education</a:t>
            </a:r>
            <a:br>
              <a:rPr lang="en-US" sz="4800" dirty="0"/>
            </a:br>
            <a:r>
              <a:rPr lang="en-US" sz="4800" dirty="0"/>
              <a:t>Scorecard</a:t>
            </a:r>
            <a:endParaRPr sz="4800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Summary of Benchmarks: CHHS </a:t>
            </a:r>
            <a:br>
              <a:rPr lang="en-US"/>
            </a:br>
            <a:endParaRPr/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1419367" y="1149441"/>
            <a:ext cx="906211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Areas of highest satisfaction: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Facilities and Work Resources, </a:t>
            </a:r>
            <a:r>
              <a:rPr lang="en-US">
                <a:solidFill>
                  <a:srgbClr val="00B050"/>
                </a:solidFill>
              </a:rPr>
              <a:t>Teaching, Tenure Policies and Dept. Collegiality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Areas of lowest satisfaction: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400"/>
              <a:buChar char="•"/>
            </a:pPr>
            <a:r>
              <a:rPr lang="en-US">
                <a:solidFill>
                  <a:srgbClr val="00B050"/>
                </a:solidFill>
              </a:rPr>
              <a:t>Interdisciplinary work; Promotion to Full; Governance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Areas lower than other Colleges: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Interdisciplinary work; Promotion to Full and Dept. Quality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Items in green are different from ALL Faculty Data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xfrm>
            <a:off x="851847" y="0"/>
            <a:ext cx="10478141" cy="101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Divisional Analysis -  College of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Education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7A30F2-3532-40A9-A522-925E8560A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88" y="1014411"/>
            <a:ext cx="8872537" cy="48291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2DD4-115A-1A41-9965-E5EEED47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of Benchmarks Specific to the College of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28A69-64E5-694B-BF75-64A0211C3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56" y="1558344"/>
            <a:ext cx="11083344" cy="4350246"/>
          </a:xfrm>
        </p:spPr>
        <p:txBody>
          <a:bodyPr>
            <a:normAutofit fontScale="92500"/>
          </a:bodyPr>
          <a:lstStyle/>
          <a:p>
            <a:r>
              <a:rPr lang="en-US" dirty="0"/>
              <a:t>Areas of Strength:</a:t>
            </a:r>
          </a:p>
          <a:p>
            <a:pPr lvl="1"/>
            <a:r>
              <a:rPr lang="en-US" dirty="0"/>
              <a:t>Nature of work: Research –quality of grad students to support research</a:t>
            </a:r>
          </a:p>
          <a:p>
            <a:pPr lvl="1"/>
            <a:r>
              <a:rPr lang="en-US" dirty="0"/>
              <a:t>Nature of work: Service – Time spent on service, support for faculty in leadership roles</a:t>
            </a:r>
          </a:p>
          <a:p>
            <a:pPr lvl="1"/>
            <a:r>
              <a:rPr lang="en-US" dirty="0"/>
              <a:t>Nature of work:  Teaching – quality of grad students to support teaching</a:t>
            </a:r>
          </a:p>
          <a:p>
            <a:r>
              <a:rPr lang="en-US" dirty="0"/>
              <a:t>Areas of Concern:</a:t>
            </a:r>
          </a:p>
          <a:p>
            <a:pPr lvl="1"/>
            <a:r>
              <a:rPr lang="en-US" dirty="0"/>
              <a:t>Support for securing grad student assistance, support for travel to present/conduct research, availability of course release for research</a:t>
            </a:r>
            <a:r>
              <a:rPr lang="en-US" sz="400" dirty="0"/>
              <a:t>,</a:t>
            </a:r>
          </a:p>
          <a:p>
            <a:pPr lvl="1"/>
            <a:r>
              <a:rPr lang="en-US" dirty="0"/>
              <a:t>Number of committees, equitability of committee assignments</a:t>
            </a:r>
          </a:p>
          <a:p>
            <a:pPr lvl="1"/>
            <a:r>
              <a:rPr lang="en-US" dirty="0"/>
              <a:t>Time spent on teaching, number of courses taught, level of courses taught, discretion over course content, equitability of distribution of teaching load</a:t>
            </a:r>
          </a:p>
          <a:p>
            <a:pPr lvl="1"/>
            <a:r>
              <a:rPr lang="en-US" dirty="0"/>
              <a:t>Time spent on administrative tasks</a:t>
            </a:r>
          </a:p>
          <a:p>
            <a:pPr lvl="1"/>
            <a:endParaRPr lang="en-US" dirty="0"/>
          </a:p>
          <a:p>
            <a:pPr marL="571500" lvl="1" indent="0">
              <a:buNone/>
            </a:pPr>
            <a:endParaRPr lang="en-US" dirty="0"/>
          </a:p>
          <a:p>
            <a:pPr lvl="1"/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4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0" dirty="0"/>
              <a:t>Data used for this Diversity </a:t>
            </a:r>
            <a:r>
              <a:rPr lang="en-US" dirty="0"/>
              <a:t>S</a:t>
            </a:r>
            <a:r>
              <a:rPr lang="en-US" b="0" dirty="0"/>
              <a:t>corecard</a:t>
            </a:r>
            <a:endParaRPr b="0" u="sng" dirty="0">
              <a:solidFill>
                <a:schemeClr val="hlink"/>
              </a:solidFill>
              <a:hlinkClick r:id="rId3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ADVANCE FADO used the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2018 Institutional Research Data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0"/>
              <a:t>2018 Collaborative on Academic Careers in Higher Education </a:t>
            </a:r>
            <a:r>
              <a:rPr lang="en-US"/>
              <a:t>(</a:t>
            </a:r>
            <a:r>
              <a:rPr lang="en-US" b="0"/>
              <a:t>COACHE) </a:t>
            </a:r>
            <a:r>
              <a:rPr lang="en-US"/>
              <a:t> data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3"/>
          <p:cNvGraphicFramePr/>
          <p:nvPr>
            <p:extLst>
              <p:ext uri="{D42A27DB-BD31-4B8C-83A1-F6EECF244321}">
                <p14:modId xmlns:p14="http://schemas.microsoft.com/office/powerpoint/2010/main" val="679934962"/>
              </p:ext>
            </p:extLst>
          </p:nvPr>
        </p:nvGraphicFramePr>
        <p:xfrm>
          <a:off x="1693863" y="1041402"/>
          <a:ext cx="2768566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" name="Google Shape;102;p3"/>
          <p:cNvSpPr txBox="1"/>
          <p:nvPr/>
        </p:nvSpPr>
        <p:spPr>
          <a:xfrm rot="-5400000">
            <a:off x="9295648" y="2639105"/>
            <a:ext cx="19464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of Faculty</a:t>
            </a:r>
            <a:endParaRPr/>
          </a:p>
        </p:txBody>
      </p:sp>
      <p:cxnSp>
        <p:nvCxnSpPr>
          <p:cNvPr id="103" name="Google Shape;103;p3"/>
          <p:cNvCxnSpPr/>
          <p:nvPr/>
        </p:nvCxnSpPr>
        <p:spPr>
          <a:xfrm rot="10800000">
            <a:off x="7108825" y="4351338"/>
            <a:ext cx="306388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04" name="Google Shape;104;p3"/>
          <p:cNvSpPr/>
          <p:nvPr/>
        </p:nvSpPr>
        <p:spPr>
          <a:xfrm>
            <a:off x="1905000" y="5190992"/>
            <a:ext cx="342900" cy="12541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917700" y="5389430"/>
            <a:ext cx="342900" cy="125413"/>
          </a:xfrm>
          <a:prstGeom prst="rect">
            <a:avLst/>
          </a:prstGeom>
          <a:solidFill>
            <a:srgbClr val="FF33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2317750" y="5178292"/>
            <a:ext cx="16446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2343150" y="5368792"/>
            <a:ext cx="1619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1752600" y="111969"/>
            <a:ext cx="8534400" cy="87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Faculty Rank by Race &amp; Sex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UNC Charlotte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109" name="Google Shape;109;p3"/>
          <p:cNvGraphicFramePr/>
          <p:nvPr>
            <p:extLst>
              <p:ext uri="{D42A27DB-BD31-4B8C-83A1-F6EECF244321}">
                <p14:modId xmlns:p14="http://schemas.microsoft.com/office/powerpoint/2010/main" val="999070032"/>
              </p:ext>
            </p:extLst>
          </p:nvPr>
        </p:nvGraphicFramePr>
        <p:xfrm>
          <a:off x="4495468" y="1041402"/>
          <a:ext cx="2734410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0" name="Google Shape;110;p3"/>
          <p:cNvSpPr txBox="1"/>
          <p:nvPr/>
        </p:nvSpPr>
        <p:spPr>
          <a:xfrm>
            <a:off x="2746377" y="1141978"/>
            <a:ext cx="5196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5445502" y="1141484"/>
            <a:ext cx="9076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– White 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3140075" y="4991864"/>
            <a:ext cx="52877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Non-White: American Indian or Alaska Native, Non-Hispanic Asian,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Non-Hispanic Black, Hispanic, Nat Hawaiian/Other Pacific Islander,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Two or More Races, Unknown</a:t>
            </a:r>
            <a:endParaRPr dirty="0"/>
          </a:p>
        </p:txBody>
      </p:sp>
      <p:graphicFrame>
        <p:nvGraphicFramePr>
          <p:cNvPr id="113" name="Google Shape;113;p3"/>
          <p:cNvGraphicFramePr/>
          <p:nvPr>
            <p:extLst>
              <p:ext uri="{D42A27DB-BD31-4B8C-83A1-F6EECF244321}">
                <p14:modId xmlns:p14="http://schemas.microsoft.com/office/powerpoint/2010/main" val="3664059095"/>
              </p:ext>
            </p:extLst>
          </p:nvPr>
        </p:nvGraphicFramePr>
        <p:xfrm>
          <a:off x="7262019" y="1052419"/>
          <a:ext cx="2734410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4"/>
          <p:cNvGraphicFramePr/>
          <p:nvPr>
            <p:extLst>
              <p:ext uri="{D42A27DB-BD31-4B8C-83A1-F6EECF244321}">
                <p14:modId xmlns:p14="http://schemas.microsoft.com/office/powerpoint/2010/main" val="3085822528"/>
              </p:ext>
            </p:extLst>
          </p:nvPr>
        </p:nvGraphicFramePr>
        <p:xfrm>
          <a:off x="1693863" y="1041402"/>
          <a:ext cx="2768566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0" name="Google Shape;120;p4"/>
          <p:cNvSpPr txBox="1"/>
          <p:nvPr/>
        </p:nvSpPr>
        <p:spPr>
          <a:xfrm rot="-5400000">
            <a:off x="9295648" y="2639105"/>
            <a:ext cx="19464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of Faculty</a:t>
            </a:r>
            <a:endParaRPr/>
          </a:p>
        </p:txBody>
      </p:sp>
      <p:cxnSp>
        <p:nvCxnSpPr>
          <p:cNvPr id="121" name="Google Shape;121;p4"/>
          <p:cNvCxnSpPr/>
          <p:nvPr/>
        </p:nvCxnSpPr>
        <p:spPr>
          <a:xfrm rot="10800000">
            <a:off x="7108825" y="4351338"/>
            <a:ext cx="306388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22" name="Google Shape;122;p4"/>
          <p:cNvSpPr/>
          <p:nvPr/>
        </p:nvSpPr>
        <p:spPr>
          <a:xfrm>
            <a:off x="1905000" y="5190992"/>
            <a:ext cx="342900" cy="12541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917700" y="5389430"/>
            <a:ext cx="342900" cy="125413"/>
          </a:xfrm>
          <a:prstGeom prst="rect">
            <a:avLst/>
          </a:prstGeom>
          <a:solidFill>
            <a:srgbClr val="FF33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317750" y="5178292"/>
            <a:ext cx="16446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2343150" y="5368792"/>
            <a:ext cx="16192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1752600" y="111512"/>
            <a:ext cx="8534400" cy="87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Faculty Rank by Race &amp; Sex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of Education - Fall 2018</a:t>
            </a:r>
            <a:endParaRPr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127" name="Google Shape;127;p4"/>
          <p:cNvGraphicFramePr/>
          <p:nvPr>
            <p:extLst>
              <p:ext uri="{D42A27DB-BD31-4B8C-83A1-F6EECF244321}">
                <p14:modId xmlns:p14="http://schemas.microsoft.com/office/powerpoint/2010/main" val="1910407640"/>
              </p:ext>
            </p:extLst>
          </p:nvPr>
        </p:nvGraphicFramePr>
        <p:xfrm>
          <a:off x="4495468" y="1041402"/>
          <a:ext cx="2734410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8" name="Google Shape;128;p4"/>
          <p:cNvSpPr txBox="1"/>
          <p:nvPr/>
        </p:nvSpPr>
        <p:spPr>
          <a:xfrm>
            <a:off x="2746377" y="1141978"/>
            <a:ext cx="5196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5445502" y="1141484"/>
            <a:ext cx="9076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– White 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3140075" y="4991864"/>
            <a:ext cx="52877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Non-White: American Indian or Alaska Native, Non-Hispanic Asian,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Non-Hispanic Black, Hispanic, Nat Hawaiian/Other Pacific Islander,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Two or More Races, Unknown</a:t>
            </a:r>
            <a:endParaRPr dirty="0"/>
          </a:p>
        </p:txBody>
      </p:sp>
      <p:graphicFrame>
        <p:nvGraphicFramePr>
          <p:cNvPr id="131" name="Google Shape;131;p4"/>
          <p:cNvGraphicFramePr/>
          <p:nvPr>
            <p:extLst>
              <p:ext uri="{D42A27DB-BD31-4B8C-83A1-F6EECF244321}">
                <p14:modId xmlns:p14="http://schemas.microsoft.com/office/powerpoint/2010/main" val="2512093096"/>
              </p:ext>
            </p:extLst>
          </p:nvPr>
        </p:nvGraphicFramePr>
        <p:xfrm>
          <a:off x="7262019" y="1041402"/>
          <a:ext cx="2734410" cy="38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838200" y="-1507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1" dirty="0">
                <a:latin typeface="Thorndale AMT" panose="02020603050405020304" pitchFamily="18" charset="0"/>
                <a:cs typeface="Thorndale AMT" panose="02020603050405020304" pitchFamily="18" charset="0"/>
              </a:rPr>
              <a:t>Student Demographics by Race/Ethnicity </a:t>
            </a:r>
            <a:br>
              <a:rPr lang="en-US" sz="2800" b="1" dirty="0">
                <a:latin typeface="Thorndale AMT" panose="02020603050405020304" pitchFamily="18" charset="0"/>
                <a:cs typeface="Thorndale AMT" panose="02020603050405020304" pitchFamily="18" charset="0"/>
              </a:rPr>
            </a:br>
            <a:r>
              <a:rPr lang="en-US" sz="2800" b="1" dirty="0">
                <a:latin typeface="Thorndale AMT" panose="02020603050405020304" pitchFamily="18" charset="0"/>
                <a:cs typeface="Thorndale AMT" panose="02020603050405020304" pitchFamily="18" charset="0"/>
              </a:rPr>
              <a:t>College of Education - Fall 2018</a:t>
            </a:r>
            <a:endParaRPr sz="2800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graphicFrame>
        <p:nvGraphicFramePr>
          <p:cNvPr id="137" name="Google Shape;137;p5"/>
          <p:cNvGraphicFramePr/>
          <p:nvPr>
            <p:extLst>
              <p:ext uri="{D42A27DB-BD31-4B8C-83A1-F6EECF244321}">
                <p14:modId xmlns:p14="http://schemas.microsoft.com/office/powerpoint/2010/main" val="4063647549"/>
              </p:ext>
            </p:extLst>
          </p:nvPr>
        </p:nvGraphicFramePr>
        <p:xfrm>
          <a:off x="994208" y="1310489"/>
          <a:ext cx="10515600" cy="391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8" name="Google Shape;138;p5"/>
          <p:cNvSpPr txBox="1"/>
          <p:nvPr/>
        </p:nvSpPr>
        <p:spPr>
          <a:xfrm rot="16200000">
            <a:off x="-731380" y="2605207"/>
            <a:ext cx="25565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Percentage of Students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332509" y="365125"/>
            <a:ext cx="11519065" cy="130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Demographics by Sex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Education - Fall 2018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4" name="Google Shape;144;p6"/>
          <p:cNvGraphicFramePr/>
          <p:nvPr>
            <p:extLst>
              <p:ext uri="{D42A27DB-BD31-4B8C-83A1-F6EECF244321}">
                <p14:modId xmlns:p14="http://schemas.microsoft.com/office/powerpoint/2010/main" val="29739668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5" name="Google Shape;145;p6"/>
          <p:cNvSpPr txBox="1"/>
          <p:nvPr/>
        </p:nvSpPr>
        <p:spPr>
          <a:xfrm rot="-5400000">
            <a:off x="-767159" y="3600887"/>
            <a:ext cx="24025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Percentage of students</a:t>
            </a:r>
            <a:endParaRPr lang="en-US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956953" y="1992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dirty="0"/>
              <a:t>Climate</a:t>
            </a:r>
            <a:r>
              <a:rPr lang="en-US" dirty="0"/>
              <a:t> </a:t>
            </a:r>
            <a:r>
              <a:rPr lang="en-US" sz="5400" b="1" dirty="0"/>
              <a:t>Data (From COACHE Survey)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836313" y="144888"/>
            <a:ext cx="869002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dirty="0"/>
              <a:t>Summary of Benchmarks: ALL FACULTY</a:t>
            </a:r>
            <a:br>
              <a:rPr lang="en-US" sz="3959" dirty="0"/>
            </a:br>
            <a:endParaRPr sz="3959" dirty="0"/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2068133" y="716388"/>
            <a:ext cx="8458201" cy="535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Areas of highest satisfaction: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Facilities and Work Resources, Mentoring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Areas of lowest satisfaction: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Health and Retirement Benefits, Nature of Work - Teaching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Improved since last survey: 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Majority of benchmarks have improved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Worsened since last survey: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Leadership: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Senior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Faculty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Governance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Shared sense of purpose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Understanding the issue at hand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Productivity</a:t>
            </a: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478</Words>
  <Application>Microsoft Macintosh PowerPoint</Application>
  <PresentationFormat>Widescreen</PresentationFormat>
  <Paragraphs>116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Thorndale AMT</vt:lpstr>
      <vt:lpstr>Times New Roman</vt:lpstr>
      <vt:lpstr>Office Theme</vt:lpstr>
      <vt:lpstr>College of Education Scorecard</vt:lpstr>
      <vt:lpstr>Data used for this Diversity Scorecard</vt:lpstr>
      <vt:lpstr>PowerPoint Presentation</vt:lpstr>
      <vt:lpstr>PowerPoint Presentation</vt:lpstr>
      <vt:lpstr>Student Demographics by Race/Ethnicity  College of Education - Fall 2018</vt:lpstr>
      <vt:lpstr>Student Demographics by Sex College of Education - Fall 2018</vt:lpstr>
      <vt:lpstr>Climate Data (From COACHE Survey)</vt:lpstr>
      <vt:lpstr>PowerPoint Presentation</vt:lpstr>
      <vt:lpstr>Summary of Benchmarks: ALL FACULTY </vt:lpstr>
      <vt:lpstr>Summary of Benchmarks: CHHS  </vt:lpstr>
      <vt:lpstr>Divisional Analysis -  College of Education</vt:lpstr>
      <vt:lpstr>Summary of Benchmarks Specific to the College of Education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CHHS Score Card</dc:title>
  <dc:creator>Huet, Yvette</dc:creator>
  <cp:lastModifiedBy>Microsoft Office User</cp:lastModifiedBy>
  <cp:revision>23</cp:revision>
  <dcterms:created xsi:type="dcterms:W3CDTF">2019-05-09T15:56:38Z</dcterms:created>
  <dcterms:modified xsi:type="dcterms:W3CDTF">2019-09-05T18:56:12Z</dcterms:modified>
</cp:coreProperties>
</file>