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9" r:id="rId1"/>
  </p:sldMasterIdLst>
  <p:notesMasterIdLst>
    <p:notesMasterId r:id="rId16"/>
  </p:notesMasterIdLst>
  <p:sldIdLst>
    <p:sldId id="290" r:id="rId2"/>
    <p:sldId id="287" r:id="rId3"/>
    <p:sldId id="261" r:id="rId4"/>
    <p:sldId id="276" r:id="rId5"/>
    <p:sldId id="277" r:id="rId6"/>
    <p:sldId id="278" r:id="rId7"/>
    <p:sldId id="285" r:id="rId8"/>
    <p:sldId id="279" r:id="rId9"/>
    <p:sldId id="281" r:id="rId10"/>
    <p:sldId id="286" r:id="rId11"/>
    <p:sldId id="282" r:id="rId12"/>
    <p:sldId id="283" r:id="rId13"/>
    <p:sldId id="289"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5"/>
    <p:restoredTop sz="96405"/>
  </p:normalViewPr>
  <p:slideViewPr>
    <p:cSldViewPr snapToGrid="0" snapToObjects="1">
      <p:cViewPr varScale="1">
        <p:scale>
          <a:sx n="81" d="100"/>
          <a:sy n="81" d="100"/>
        </p:scale>
        <p:origin x="-792" y="-104"/>
      </p:cViewPr>
      <p:guideLst>
        <p:guide orient="horz" pos="2160"/>
        <p:guide pos="3840"/>
      </p:guideLst>
    </p:cSldViewPr>
  </p:slideViewPr>
  <p:outlineViewPr>
    <p:cViewPr>
      <p:scale>
        <a:sx n="33" d="100"/>
        <a:sy n="33" d="100"/>
      </p:scale>
      <p:origin x="0" y="-160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3" d="100"/>
          <a:sy n="63" d="100"/>
        </p:scale>
        <p:origin x="-25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D069E-13B4-E74C-A7E1-8EBB7494D817}" type="datetimeFigureOut">
              <a:rPr lang="en-US" smtClean="0"/>
              <a:t>2/18/16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9E27B-DFED-064E-95BC-46B2B9A60AFE}" type="slidenum">
              <a:rPr lang="en-US" smtClean="0"/>
              <a:t>‹#›</a:t>
            </a:fld>
            <a:endParaRPr lang="en-US"/>
          </a:p>
        </p:txBody>
      </p:sp>
    </p:spTree>
    <p:extLst>
      <p:ext uri="{BB962C8B-B14F-4D97-AF65-F5344CB8AC3E}">
        <p14:creationId xmlns:p14="http://schemas.microsoft.com/office/powerpoint/2010/main" val="175878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9E27B-DFED-064E-95BC-46B2B9A60AFE}" type="slidenum">
              <a:rPr lang="en-US" smtClean="0"/>
              <a:t>2</a:t>
            </a:fld>
            <a:endParaRPr lang="en-US"/>
          </a:p>
        </p:txBody>
      </p:sp>
    </p:spTree>
    <p:extLst>
      <p:ext uri="{BB962C8B-B14F-4D97-AF65-F5344CB8AC3E}">
        <p14:creationId xmlns:p14="http://schemas.microsoft.com/office/powerpoint/2010/main" val="55089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5837" y="4400550"/>
            <a:ext cx="5486400" cy="3600450"/>
          </a:xfrm>
        </p:spPr>
        <p:txBody>
          <a:bodyPr/>
          <a:lstStyle/>
          <a:p>
            <a:r>
              <a:rPr lang="en-US" sz="1200" kern="1200" dirty="0" smtClean="0">
                <a:solidFill>
                  <a:schemeClr val="tx1"/>
                </a:solidFill>
                <a:effectLst/>
                <a:latin typeface="+mn-lt"/>
                <a:ea typeface="+mn-ea"/>
                <a:cs typeface="+mn-cs"/>
              </a:rPr>
              <a:t>“You were too abrasive,” or “You need to be a better team player,” you send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strong message about what you think is “right” or “wrong.” </a:t>
            </a:r>
            <a:r>
              <a:rPr lang="en-US" dirty="0" smtClean="0"/>
              <a:t>Puts people on the defensive.</a:t>
            </a:r>
          </a:p>
          <a:p>
            <a:r>
              <a:rPr lang="en-US" sz="1200" kern="1200" dirty="0" smtClean="0">
                <a:solidFill>
                  <a:schemeClr val="tx1"/>
                </a:solidFill>
                <a:effectLst/>
                <a:latin typeface="+mn-lt"/>
                <a:ea typeface="+mn-ea"/>
                <a:cs typeface="+mn-cs"/>
              </a:rPr>
              <a:t>use of generalized, cliché catch</a:t>
            </a:r>
          </a:p>
          <a:p>
            <a:r>
              <a:rPr lang="en-US" sz="1200" kern="1200" dirty="0" smtClean="0">
                <a:solidFill>
                  <a:schemeClr val="tx1"/>
                </a:solidFill>
                <a:effectLst/>
                <a:latin typeface="+mn-lt"/>
                <a:ea typeface="+mn-ea"/>
                <a:cs typeface="+mn-cs"/>
              </a:rPr>
              <a:t>2.Don’t use  </a:t>
            </a:r>
            <a:r>
              <a:rPr lang="en-US" dirty="0"/>
              <a:t>p</a:t>
            </a:r>
            <a:r>
              <a:rPr lang="en-US" sz="1200" kern="1200" dirty="0" smtClean="0">
                <a:solidFill>
                  <a:schemeClr val="tx1"/>
                </a:solidFill>
                <a:effectLst/>
                <a:latin typeface="+mn-lt"/>
                <a:ea typeface="+mn-ea"/>
                <a:cs typeface="+mn-cs"/>
              </a:rPr>
              <a:t>hrases like “You are a good leader,” “You did a great job 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presentation,” or “You have a lot of common sense. If you want to encourage someone to repeat productive behavior, you have to let them know what they did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they can keep doing it</a:t>
            </a:r>
          </a:p>
          <a:p>
            <a:r>
              <a:rPr lang="en-US" sz="1200" kern="1200" dirty="0" smtClean="0">
                <a:solidFill>
                  <a:schemeClr val="tx1"/>
                </a:solidFill>
                <a:effectLst/>
                <a:latin typeface="+mn-lt"/>
                <a:ea typeface="+mn-ea"/>
                <a:cs typeface="+mn-cs"/>
              </a:rPr>
              <a:t>3. “Sheila said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you seem confused about your new assignment,”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“People are telling me that they feel like you are micromanaging them,” isn’t effective feedback. Create suspicion of coworkers and will lead to resentment</a:t>
            </a:r>
          </a:p>
          <a:p>
            <a:r>
              <a:rPr lang="en-US" sz="1200" kern="1200" dirty="0" smtClean="0">
                <a:solidFill>
                  <a:schemeClr val="tx1"/>
                </a:solidFill>
                <a:effectLst/>
                <a:latin typeface="+mn-lt"/>
                <a:ea typeface="+mn-ea"/>
                <a:cs typeface="+mn-cs"/>
              </a:rPr>
              <a:t>4. it’s tempting to first say some-thing positive, then deliver a negative statement, then soothe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situation with another positive message (a good-bad-good</a:t>
            </a:r>
          </a:p>
          <a:p>
            <a:r>
              <a:rPr lang="en-US" sz="1200" kern="1200" dirty="0" smtClean="0">
                <a:solidFill>
                  <a:schemeClr val="tx1"/>
                </a:solidFill>
                <a:effectLst/>
                <a:latin typeface="+mn-lt"/>
                <a:ea typeface="+mn-ea"/>
                <a:cs typeface="+mn-cs"/>
              </a:rPr>
              <a:t>sandwich). Instead, the recipient will soon figure out what you’re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doing, filter out the two positive ends, and focus on the negative message in the middle</a:t>
            </a:r>
          </a:p>
          <a:p>
            <a:r>
              <a:rPr lang="en-US" sz="1200" kern="1200" dirty="0" smtClean="0">
                <a:solidFill>
                  <a:schemeClr val="tx1"/>
                </a:solidFill>
                <a:effectLst/>
                <a:latin typeface="+mn-lt"/>
                <a:ea typeface="+mn-ea"/>
                <a:cs typeface="+mn-cs"/>
              </a:rPr>
              <a:t>5 Another key mistake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using language like “always” or “never.” Hearing these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words, people naturally get defensive as they can remember plenty of times when they did not do what you claim they did</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6D9E27B-DFED-064E-95BC-46B2B9A60AFE}" type="slidenum">
              <a:rPr lang="en-US" smtClean="0"/>
              <a:t>3</a:t>
            </a:fld>
            <a:endParaRPr lang="en-US"/>
          </a:p>
        </p:txBody>
      </p:sp>
    </p:spTree>
    <p:extLst>
      <p:ext uri="{BB962C8B-B14F-4D97-AF65-F5344CB8AC3E}">
        <p14:creationId xmlns:p14="http://schemas.microsoft.com/office/powerpoint/2010/main" val="116944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Telling someone that you know they are behaving a certain way be</a:t>
            </a:r>
            <a:r>
              <a:rPr lang="en-US" dirty="0"/>
              <a:t>cause of an impending divorce, jealousy over a </a:t>
            </a:r>
            <a:r>
              <a:rPr lang="en-US" dirty="0" smtClean="0"/>
              <a:t>co-worker’s advancement</a:t>
            </a:r>
            <a:r>
              <a:rPr lang="en-US" dirty="0"/>
              <a:t>, or burnout is ineffective because what you </a:t>
            </a:r>
            <a:r>
              <a:rPr lang="en-US" dirty="0" smtClean="0"/>
              <a:t>think you </a:t>
            </a:r>
            <a:r>
              <a:rPr lang="en-US" dirty="0"/>
              <a:t>know about someone’s intents and motives is </a:t>
            </a:r>
            <a:r>
              <a:rPr lang="en-US" dirty="0" smtClean="0"/>
              <a:t>probably dead </a:t>
            </a:r>
            <a:r>
              <a:rPr lang="en-US" dirty="0"/>
              <a:t>wrong. Feedback that goes to motive is likely to </a:t>
            </a:r>
            <a:r>
              <a:rPr lang="en-US" dirty="0" smtClean="0"/>
              <a:t>cause resentment</a:t>
            </a:r>
            <a:endParaRPr lang="en-US" sz="1200" kern="1200" dirty="0" smtClean="0">
              <a:solidFill>
                <a:schemeClr val="tx1"/>
              </a:solidFill>
              <a:effectLst/>
              <a:latin typeface="+mn-lt"/>
              <a:ea typeface="+mn-ea"/>
              <a:cs typeface="+mn-cs"/>
            </a:endParaRPr>
          </a:p>
          <a:p>
            <a:r>
              <a:rPr lang="en-US" dirty="0" smtClean="0"/>
              <a:t>7. Don’t give advice</a:t>
            </a:r>
            <a:r>
              <a:rPr lang="en-US" dirty="0"/>
              <a:t>, describe personal experiences, and try to solve the other</a:t>
            </a:r>
          </a:p>
          <a:p>
            <a:r>
              <a:rPr lang="en-US" dirty="0"/>
              <a:t>person’s problem. People receiving feedback need time </a:t>
            </a:r>
            <a:r>
              <a:rPr lang="en-US" dirty="0" smtClean="0"/>
              <a:t>to digest </a:t>
            </a:r>
            <a:r>
              <a:rPr lang="en-US" dirty="0"/>
              <a:t>and assimilate the information they have just </a:t>
            </a:r>
            <a:r>
              <a:rPr lang="en-US" dirty="0" smtClean="0"/>
              <a:t>received</a:t>
            </a:r>
          </a:p>
          <a:p>
            <a:r>
              <a:rPr lang="en-US" dirty="0" smtClean="0"/>
              <a:t>8. “Do </a:t>
            </a:r>
            <a:r>
              <a:rPr lang="en-US" dirty="0"/>
              <a:t>you want to be successful in this </a:t>
            </a:r>
            <a:r>
              <a:rPr lang="en-US" dirty="0" smtClean="0"/>
              <a:t>organization</a:t>
            </a:r>
            <a:r>
              <a:rPr lang="en-US" dirty="0"/>
              <a:t>?”) doesn’t reinforce good behavior or illustrate bad </a:t>
            </a:r>
            <a:r>
              <a:rPr lang="en-US" dirty="0" smtClean="0"/>
              <a:t>behavior</a:t>
            </a:r>
            <a:r>
              <a:rPr lang="en-US" dirty="0"/>
              <a:t>. It only creates </a:t>
            </a:r>
            <a:r>
              <a:rPr lang="en-US" dirty="0" smtClean="0"/>
              <a:t>animosity</a:t>
            </a:r>
          </a:p>
          <a:p>
            <a:r>
              <a:rPr lang="en-US" dirty="0" smtClean="0"/>
              <a:t>9. If </a:t>
            </a:r>
            <a:r>
              <a:rPr lang="en-US" dirty="0"/>
              <a:t>giving feedback is </a:t>
            </a:r>
            <a:r>
              <a:rPr lang="en-US" dirty="0" smtClean="0"/>
              <a:t>uncomfortable </a:t>
            </a:r>
            <a:r>
              <a:rPr lang="en-US" dirty="0"/>
              <a:t>to you, or if you sometimes speak before </a:t>
            </a:r>
            <a:r>
              <a:rPr lang="en-US" dirty="0" smtClean="0"/>
              <a:t>thinking, you </a:t>
            </a:r>
            <a:r>
              <a:rPr lang="en-US" dirty="0"/>
              <a:t>might use sarcasm as a substitute for feedback. But saying</a:t>
            </a:r>
          </a:p>
          <a:p>
            <a:r>
              <a:rPr lang="en-US" dirty="0"/>
              <a:t>“good afternoon” to a colleague who is ten minutes late for </a:t>
            </a:r>
            <a:r>
              <a:rPr lang="en-US" dirty="0" smtClean="0"/>
              <a:t>a morning </a:t>
            </a:r>
            <a:r>
              <a:rPr lang="en-US" dirty="0"/>
              <a:t>meeting doesn’t tell that person how that </a:t>
            </a:r>
            <a:r>
              <a:rPr lang="en-US" dirty="0" smtClean="0"/>
              <a:t>behavior affected you or provide reasons to change that behavior.</a:t>
            </a:r>
          </a:p>
          <a:p>
            <a:r>
              <a:rPr lang="en-US" dirty="0" smtClean="0"/>
              <a:t>10. Saying  </a:t>
            </a:r>
            <a:r>
              <a:rPr lang="en-US" dirty="0"/>
              <a:t>“Do you think you can pay closer attention </a:t>
            </a:r>
            <a:r>
              <a:rPr lang="en-US" dirty="0" smtClean="0"/>
              <a:t>during our </a:t>
            </a:r>
            <a:r>
              <a:rPr lang="en-US" dirty="0"/>
              <a:t>next meeting</a:t>
            </a:r>
            <a:r>
              <a:rPr lang="en-US" dirty="0" smtClean="0"/>
              <a:t>?” </a:t>
            </a:r>
            <a:r>
              <a:rPr lang="en-US" dirty="0"/>
              <a:t>is too indirect to be effective. It may also </a:t>
            </a:r>
            <a:r>
              <a:rPr lang="en-US" dirty="0" smtClean="0"/>
              <a:t>be interpreted </a:t>
            </a:r>
            <a:r>
              <a:rPr lang="en-US" dirty="0"/>
              <a:t>as sarcastic</a:t>
            </a:r>
            <a:r>
              <a:rPr lang="en-US" dirty="0" smtClean="0"/>
              <a:t>, </a:t>
            </a:r>
            <a:r>
              <a:rPr lang="en-US" dirty="0"/>
              <a:t>to which the recipient may </a:t>
            </a:r>
            <a:r>
              <a:rPr lang="en-US" dirty="0" smtClean="0"/>
              <a:t>respond defensively</a:t>
            </a:r>
            <a:r>
              <a:rPr lang="en-US" dirty="0"/>
              <a:t>, or rhetorical</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6D9E27B-DFED-064E-95BC-46B2B9A60AFE}" type="slidenum">
              <a:rPr lang="en-US" smtClean="0"/>
              <a:t>4</a:t>
            </a:fld>
            <a:endParaRPr lang="en-US"/>
          </a:p>
        </p:txBody>
      </p:sp>
    </p:spTree>
    <p:extLst>
      <p:ext uri="{BB962C8B-B14F-4D97-AF65-F5344CB8AC3E}">
        <p14:creationId xmlns:p14="http://schemas.microsoft.com/office/powerpoint/2010/main" val="7383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9E27B-DFED-064E-95BC-46B2B9A60AFE}" type="slidenum">
              <a:rPr lang="en-US" smtClean="0"/>
              <a:t>12</a:t>
            </a:fld>
            <a:endParaRPr lang="en-US"/>
          </a:p>
        </p:txBody>
      </p:sp>
    </p:spTree>
    <p:extLst>
      <p:ext uri="{BB962C8B-B14F-4D97-AF65-F5344CB8AC3E}">
        <p14:creationId xmlns:p14="http://schemas.microsoft.com/office/powerpoint/2010/main" val="278007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0177135-E1CF-3E4F-9860-3C7F02052F77}"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77135-E1CF-3E4F-9860-3C7F02052F77}"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60890-2A81-9946-BBD7-FB928DF112DD}" type="slidenum">
              <a:rPr lang="en-US" smtClean="0"/>
              <a:t>‹#›</a:t>
            </a:fld>
            <a:endParaRPr lang="en-US"/>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177135-E1CF-3E4F-9860-3C7F02052F77}"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177135-E1CF-3E4F-9860-3C7F02052F77}"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177135-E1CF-3E4F-9860-3C7F02052F77}"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0177135-E1CF-3E4F-9860-3C7F02052F77}"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0890-2A81-9946-BBD7-FB928DF112DD}" type="slidenum">
              <a:rPr lang="en-US" smtClean="0"/>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77135-E1CF-3E4F-9860-3C7F02052F77}" type="datetimeFigureOut">
              <a:rPr lang="en-US" smtClean="0"/>
              <a:t>2/18/16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0177135-E1CF-3E4F-9860-3C7F02052F77}"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0177135-E1CF-3E4F-9860-3C7F02052F77}" type="datetimeFigureOut">
              <a:rPr lang="en-US" smtClean="0"/>
              <a:t>2/18/16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177135-E1CF-3E4F-9860-3C7F02052F77}" type="datetimeFigureOut">
              <a:rPr lang="en-US" smtClean="0"/>
              <a:t>2/18/16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77135-E1CF-3E4F-9860-3C7F02052F77}" type="datetimeFigureOut">
              <a:rPr lang="en-US" smtClean="0"/>
              <a:t>2/18/16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77135-E1CF-3E4F-9860-3C7F02052F77}" type="datetimeFigureOut">
              <a:rPr lang="en-US" smtClean="0"/>
              <a:t>2/18/16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60890-2A81-9946-BBD7-FB928DF112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F0177135-E1CF-3E4F-9860-3C7F02052F77}" type="datetimeFigureOut">
              <a:rPr lang="en-US" smtClean="0"/>
              <a:t>2/18/16</a:t>
            </a:fld>
            <a:endParaRPr lang="en-US"/>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5D960890-2A81-9946-BBD7-FB928DF112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895" y="1606732"/>
            <a:ext cx="8664211" cy="992778"/>
          </a:xfrm>
        </p:spPr>
        <p:txBody>
          <a:bodyPr/>
          <a:lstStyle/>
          <a:p>
            <a:r>
              <a:rPr lang="en-US" sz="3600" dirty="0">
                <a:solidFill>
                  <a:schemeClr val="accent1">
                    <a:lumMod val="75000"/>
                  </a:schemeClr>
                </a:solidFill>
                <a:latin typeface="News Gothic MT" charset="0"/>
                <a:ea typeface="News Gothic MT" charset="0"/>
                <a:cs typeface="News Gothic MT" charset="0"/>
              </a:rPr>
              <a:t>Effective Feedback Strategies</a:t>
            </a:r>
            <a:endParaRPr lang="en-US" sz="3600" dirty="0"/>
          </a:p>
        </p:txBody>
      </p:sp>
      <p:pic>
        <p:nvPicPr>
          <p:cNvPr id="1026" name="Picture 2" descr="https://sp.yimg.com/xj/th?id=OIP.M103fee5ff5032aa20c57171d20513797o0&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930" y="2756260"/>
            <a:ext cx="2116632" cy="154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431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t="-23382" b="-23382"/>
          <a:stretch>
            <a:fillRect/>
          </a:stretch>
        </p:blipFill>
        <p:spPr>
          <a:xfrm>
            <a:off x="732367" y="2724535"/>
            <a:ext cx="10723035" cy="4343400"/>
          </a:xfrm>
        </p:spPr>
      </p:pic>
      <p:sp>
        <p:nvSpPr>
          <p:cNvPr id="8" name="TextBox 7"/>
          <p:cNvSpPr txBox="1"/>
          <p:nvPr/>
        </p:nvSpPr>
        <p:spPr>
          <a:xfrm>
            <a:off x="732366" y="1496405"/>
            <a:ext cx="10723035" cy="954107"/>
          </a:xfrm>
          <a:prstGeom prst="rect">
            <a:avLst/>
          </a:prstGeom>
          <a:noFill/>
        </p:spPr>
        <p:txBody>
          <a:bodyPr wrap="square" rtlCol="0">
            <a:spAutoFit/>
          </a:bodyPr>
          <a:lstStyle/>
          <a:p>
            <a:pPr algn="ctr"/>
            <a:r>
              <a:rPr lang="en-US" sz="2800" dirty="0" smtClean="0">
                <a:solidFill>
                  <a:srgbClr val="2C7C9F"/>
                </a:solidFill>
                <a:latin typeface="+mj-lt"/>
              </a:rPr>
              <a:t>Role </a:t>
            </a:r>
            <a:r>
              <a:rPr lang="en-US" sz="2800" dirty="0">
                <a:solidFill>
                  <a:srgbClr val="2C7C9F"/>
                </a:solidFill>
                <a:latin typeface="+mj-lt"/>
              </a:rPr>
              <a:t>P</a:t>
            </a:r>
            <a:r>
              <a:rPr lang="en-US" sz="2800" dirty="0" smtClean="0">
                <a:solidFill>
                  <a:srgbClr val="2C7C9F"/>
                </a:solidFill>
                <a:latin typeface="+mj-lt"/>
              </a:rPr>
              <a:t>lay an Effective </a:t>
            </a:r>
            <a:r>
              <a:rPr lang="en-US" sz="2800" dirty="0">
                <a:solidFill>
                  <a:srgbClr val="2C7C9F"/>
                </a:solidFill>
                <a:latin typeface="+mj-lt"/>
              </a:rPr>
              <a:t>C</a:t>
            </a:r>
            <a:r>
              <a:rPr lang="en-US" sz="2800" dirty="0" smtClean="0">
                <a:solidFill>
                  <a:srgbClr val="2C7C9F"/>
                </a:solidFill>
                <a:latin typeface="+mj-lt"/>
              </a:rPr>
              <a:t>orrective Feedback Using the Scenarios Provided</a:t>
            </a:r>
            <a:endParaRPr lang="en-US" sz="2800" dirty="0">
              <a:solidFill>
                <a:srgbClr val="2C7C9F"/>
              </a:solidFill>
              <a:latin typeface="+mj-lt"/>
            </a:endParaRPr>
          </a:p>
        </p:txBody>
      </p:sp>
    </p:spTree>
    <p:extLst>
      <p:ext uri="{BB962C8B-B14F-4D97-AF65-F5344CB8AC3E}">
        <p14:creationId xmlns:p14="http://schemas.microsoft.com/office/powerpoint/2010/main" val="10925724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lumMod val="75000"/>
                  </a:schemeClr>
                </a:solidFill>
              </a:rPr>
              <a:t>Giving Feedback for a Recurring Problem</a:t>
            </a:r>
            <a:endParaRPr lang="en-US" sz="3200" dirty="0">
              <a:solidFill>
                <a:schemeClr val="accent1">
                  <a:lumMod val="75000"/>
                </a:schemeClr>
              </a:solidFill>
            </a:endParaRPr>
          </a:p>
        </p:txBody>
      </p:sp>
      <p:pic>
        <p:nvPicPr>
          <p:cNvPr id="4" name="Content Placeholder 3"/>
          <p:cNvPicPr>
            <a:picLocks noGrp="1" noChangeAspect="1"/>
          </p:cNvPicPr>
          <p:nvPr>
            <p:ph idx="1"/>
          </p:nvPr>
        </p:nvPicPr>
        <p:blipFill>
          <a:blip r:embed="rId2"/>
          <a:srcRect l="-22199" r="-22199"/>
          <a:stretch>
            <a:fillRect/>
          </a:stretch>
        </p:blipFill>
        <p:spPr>
          <a:xfrm>
            <a:off x="731838" y="1600200"/>
            <a:ext cx="10723562" cy="4343400"/>
          </a:xfrm>
          <a:prstGeom prst="rect">
            <a:avLst/>
          </a:prstGeom>
        </p:spPr>
      </p:pic>
    </p:spTree>
    <p:extLst>
      <p:ext uri="{BB962C8B-B14F-4D97-AF65-F5344CB8AC3E}">
        <p14:creationId xmlns:p14="http://schemas.microsoft.com/office/powerpoint/2010/main" val="50365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007747" y="916136"/>
            <a:ext cx="7990997" cy="5260828"/>
          </a:xfrm>
          <a:prstGeom prst="rect">
            <a:avLst/>
          </a:prstGeom>
        </p:spPr>
      </p:pic>
    </p:spTree>
    <p:extLst>
      <p:ext uri="{BB962C8B-B14F-4D97-AF65-F5344CB8AC3E}">
        <p14:creationId xmlns:p14="http://schemas.microsoft.com/office/powerpoint/2010/main" val="2846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2319" y="2057400"/>
            <a:ext cx="3177018" cy="3604180"/>
          </a:xfrm>
        </p:spPr>
      </p:pic>
    </p:spTree>
    <p:extLst>
      <p:ext uri="{BB962C8B-B14F-4D97-AF65-F5344CB8AC3E}">
        <p14:creationId xmlns:p14="http://schemas.microsoft.com/office/powerpoint/2010/main" val="13952644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7500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418010"/>
            <a:ext cx="10723035" cy="1319350"/>
          </a:xfrm>
        </p:spPr>
        <p:txBody>
          <a:bodyPr/>
          <a:lstStyle/>
          <a:p>
            <a:r>
              <a:rPr lang="en-US" sz="3200" dirty="0"/>
              <a:t>Why Give Feedback? </a:t>
            </a:r>
            <a:br>
              <a:rPr lang="en-US" sz="3200" dirty="0"/>
            </a:br>
            <a:endParaRPr lang="en-US" sz="3200" dirty="0"/>
          </a:p>
        </p:txBody>
      </p:sp>
      <p:sp>
        <p:nvSpPr>
          <p:cNvPr id="3" name="Content Placeholder 2"/>
          <p:cNvSpPr>
            <a:spLocks noGrp="1"/>
          </p:cNvSpPr>
          <p:nvPr>
            <p:ph idx="1"/>
          </p:nvPr>
        </p:nvSpPr>
        <p:spPr>
          <a:xfrm>
            <a:off x="732367" y="1920239"/>
            <a:ext cx="10723035" cy="4023361"/>
          </a:xfrm>
        </p:spPr>
        <p:txBody>
          <a:bodyPr/>
          <a:lstStyle/>
          <a:p>
            <a:pPr marL="0" indent="0">
              <a:buNone/>
            </a:pPr>
            <a:r>
              <a:rPr lang="en-US" dirty="0" smtClean="0">
                <a:solidFill>
                  <a:schemeClr val="accent1"/>
                </a:solidFill>
              </a:rPr>
              <a:t>“</a:t>
            </a:r>
            <a:r>
              <a:rPr lang="en-US" dirty="0">
                <a:solidFill>
                  <a:schemeClr val="accent1"/>
                </a:solidFill>
              </a:rPr>
              <a:t>Giving people feedback is an act of trust and confidence. It shows that you believe in their ability to change. That you believe they will use the information to become better. And that you have faith in their potential. </a:t>
            </a:r>
            <a:endParaRPr lang="en-US" dirty="0" smtClean="0">
              <a:solidFill>
                <a:schemeClr val="accent1"/>
              </a:solidFill>
            </a:endParaRPr>
          </a:p>
          <a:p>
            <a:pPr marL="0" indent="0">
              <a:buNone/>
            </a:pPr>
            <a:r>
              <a:rPr lang="en-US" dirty="0" smtClean="0">
                <a:solidFill>
                  <a:schemeClr val="accent1"/>
                </a:solidFill>
              </a:rPr>
              <a:t>It's </a:t>
            </a:r>
            <a:r>
              <a:rPr lang="en-US" dirty="0">
                <a:solidFill>
                  <a:schemeClr val="accent1"/>
                </a:solidFill>
              </a:rPr>
              <a:t>also a sign of commitment to the team and to the larger purpose and goals of the organization. Because, ultimately, we're all responsible for our collective success.”</a:t>
            </a:r>
          </a:p>
          <a:p>
            <a:pPr marL="0" indent="0">
              <a:buNone/>
            </a:pPr>
            <a:r>
              <a:rPr lang="en-US" dirty="0"/>
              <a:t> </a:t>
            </a:r>
          </a:p>
          <a:p>
            <a:pPr marL="0" indent="0">
              <a:buNone/>
            </a:pPr>
            <a:r>
              <a:rPr lang="en-US" sz="1800" dirty="0">
                <a:solidFill>
                  <a:schemeClr val="accent1"/>
                </a:solidFill>
              </a:rPr>
              <a:t>Peter </a:t>
            </a:r>
            <a:r>
              <a:rPr lang="en-US" sz="1800" dirty="0" err="1">
                <a:solidFill>
                  <a:schemeClr val="accent1"/>
                </a:solidFill>
              </a:rPr>
              <a:t>Bregman</a:t>
            </a:r>
            <a:r>
              <a:rPr lang="en-US" sz="1800" dirty="0">
                <a:solidFill>
                  <a:schemeClr val="accent1"/>
                </a:solidFill>
              </a:rPr>
              <a:t>- Harvard Business Report Blog Network</a:t>
            </a:r>
            <a:r>
              <a:rPr lang="en-US" dirty="0"/>
              <a:t> </a:t>
            </a:r>
          </a:p>
          <a:p>
            <a:endParaRPr lang="en-US" dirty="0"/>
          </a:p>
        </p:txBody>
      </p:sp>
    </p:spTree>
    <p:extLst>
      <p:ext uri="{BB962C8B-B14F-4D97-AF65-F5344CB8AC3E}">
        <p14:creationId xmlns:p14="http://schemas.microsoft.com/office/powerpoint/2010/main" val="10107457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r>
              <a:rPr lang="en-US" sz="3200" dirty="0" smtClean="0">
                <a:latin typeface="News Gothic MT" charset="0"/>
                <a:ea typeface="News Gothic MT" charset="0"/>
                <a:cs typeface="News Gothic MT" charset="0"/>
              </a:rPr>
              <a:t>Ten Common Mistakes in Giving Feedback</a:t>
            </a:r>
            <a:r>
              <a:rPr lang="en-US" sz="3200" dirty="0" smtClean="0"/>
              <a:t/>
            </a:r>
            <a:br>
              <a:rPr lang="en-US" sz="3200" dirty="0" smtClean="0"/>
            </a:br>
            <a:endParaRPr lang="en-US" sz="3200" dirty="0"/>
          </a:p>
        </p:txBody>
      </p:sp>
      <p:sp>
        <p:nvSpPr>
          <p:cNvPr id="3" name="Content Placeholder 2"/>
          <p:cNvSpPr>
            <a:spLocks noGrp="1"/>
          </p:cNvSpPr>
          <p:nvPr>
            <p:ph idx="1"/>
          </p:nvPr>
        </p:nvSpPr>
        <p:spPr>
          <a:xfrm>
            <a:off x="838200" y="1371599"/>
            <a:ext cx="10515600" cy="4916419"/>
          </a:xfrm>
        </p:spPr>
        <p:txBody>
          <a:bodyPr>
            <a:normAutofit fontScale="25000" lnSpcReduction="20000"/>
          </a:bodyPr>
          <a:lstStyle/>
          <a:p>
            <a:pPr marL="0" indent="0">
              <a:buNone/>
            </a:pPr>
            <a:endParaRPr lang="en-US" sz="9600" dirty="0" smtClean="0">
              <a:solidFill>
                <a:schemeClr val="accent1">
                  <a:lumMod val="75000"/>
                </a:schemeClr>
              </a:solidFill>
              <a:ea typeface="News Gothic MT" charset="0"/>
              <a:cs typeface="News Gothic MT" charset="0"/>
            </a:endParaRPr>
          </a:p>
          <a:p>
            <a:pPr marL="914400" indent="-914400">
              <a:lnSpc>
                <a:spcPct val="120000"/>
              </a:lnSpc>
              <a:spcBef>
                <a:spcPts val="0"/>
              </a:spcBef>
              <a:buFont typeface="+mj-lt"/>
              <a:buAutoNum type="arabicPeriod"/>
            </a:pPr>
            <a:r>
              <a:rPr lang="en-US" sz="9600" dirty="0" smtClean="0">
                <a:solidFill>
                  <a:schemeClr val="accent1"/>
                </a:solidFill>
                <a:ea typeface="News Gothic MT" charset="0"/>
                <a:cs typeface="News Gothic MT" charset="0"/>
              </a:rPr>
              <a:t>The </a:t>
            </a:r>
            <a:r>
              <a:rPr lang="en-US" sz="9600" dirty="0">
                <a:solidFill>
                  <a:schemeClr val="accent1"/>
                </a:solidFill>
                <a:ea typeface="News Gothic MT" charset="0"/>
                <a:cs typeface="News Gothic MT" charset="0"/>
              </a:rPr>
              <a:t>feedback judges individuals, not </a:t>
            </a:r>
            <a:r>
              <a:rPr lang="en-US" sz="9600" dirty="0" smtClean="0">
                <a:solidFill>
                  <a:schemeClr val="accent1"/>
                </a:solidFill>
                <a:ea typeface="News Gothic MT" charset="0"/>
                <a:cs typeface="News Gothic MT" charset="0"/>
              </a:rPr>
              <a:t>actions</a:t>
            </a:r>
          </a:p>
          <a:p>
            <a:pPr marL="914400" indent="-914400">
              <a:lnSpc>
                <a:spcPct val="120000"/>
              </a:lnSpc>
              <a:spcBef>
                <a:spcPts val="0"/>
              </a:spcBef>
              <a:buFont typeface="+mj-lt"/>
              <a:buAutoNum type="arabicPeriod"/>
            </a:pPr>
            <a:endParaRPr lang="en-US" sz="9600" dirty="0" smtClean="0">
              <a:solidFill>
                <a:schemeClr val="accent1"/>
              </a:solidFill>
              <a:ea typeface="News Gothic MT" charset="0"/>
              <a:cs typeface="News Gothic MT" charset="0"/>
            </a:endParaRPr>
          </a:p>
          <a:p>
            <a:pPr marL="914400" indent="-914400">
              <a:lnSpc>
                <a:spcPct val="120000"/>
              </a:lnSpc>
              <a:spcBef>
                <a:spcPts val="0"/>
              </a:spcBef>
              <a:buFont typeface="+mj-lt"/>
              <a:buAutoNum type="arabicPeriod"/>
            </a:pPr>
            <a:r>
              <a:rPr lang="en-US" sz="9600" dirty="0" smtClean="0">
                <a:solidFill>
                  <a:schemeClr val="accent1"/>
                </a:solidFill>
                <a:ea typeface="News Gothic MT" charset="0"/>
                <a:cs typeface="News Gothic MT" charset="0"/>
              </a:rPr>
              <a:t>The </a:t>
            </a:r>
            <a:r>
              <a:rPr lang="en-US" sz="9600" dirty="0">
                <a:solidFill>
                  <a:schemeClr val="accent1"/>
                </a:solidFill>
                <a:ea typeface="News Gothic MT" charset="0"/>
                <a:cs typeface="News Gothic MT" charset="0"/>
              </a:rPr>
              <a:t>feedback is too </a:t>
            </a:r>
            <a:r>
              <a:rPr lang="en-US" sz="9600" dirty="0" smtClean="0">
                <a:solidFill>
                  <a:schemeClr val="accent1"/>
                </a:solidFill>
                <a:ea typeface="News Gothic MT" charset="0"/>
                <a:cs typeface="News Gothic MT" charset="0"/>
              </a:rPr>
              <a:t>vague</a:t>
            </a:r>
          </a:p>
          <a:p>
            <a:pPr marL="914400" indent="-914400">
              <a:lnSpc>
                <a:spcPct val="120000"/>
              </a:lnSpc>
              <a:spcBef>
                <a:spcPts val="0"/>
              </a:spcBef>
              <a:buFont typeface="+mj-lt"/>
              <a:buAutoNum type="arabicPeriod"/>
            </a:pPr>
            <a:endParaRPr lang="en-US" sz="9600" dirty="0" smtClean="0">
              <a:solidFill>
                <a:schemeClr val="accent1"/>
              </a:solidFill>
              <a:ea typeface="News Gothic MT" charset="0"/>
              <a:cs typeface="News Gothic MT" charset="0"/>
            </a:endParaRPr>
          </a:p>
          <a:p>
            <a:pPr marL="914400" indent="-914400">
              <a:lnSpc>
                <a:spcPct val="120000"/>
              </a:lnSpc>
              <a:spcBef>
                <a:spcPts val="0"/>
              </a:spcBef>
              <a:buFont typeface="+mj-lt"/>
              <a:buAutoNum type="arabicPeriod"/>
            </a:pPr>
            <a:r>
              <a:rPr lang="en-US" sz="9600" dirty="0" smtClean="0">
                <a:solidFill>
                  <a:schemeClr val="accent1"/>
                </a:solidFill>
                <a:ea typeface="News Gothic MT" charset="0"/>
                <a:cs typeface="News Gothic MT" charset="0"/>
              </a:rPr>
              <a:t>The </a:t>
            </a:r>
            <a:r>
              <a:rPr lang="en-US" sz="9600" dirty="0">
                <a:solidFill>
                  <a:schemeClr val="accent1"/>
                </a:solidFill>
                <a:ea typeface="News Gothic MT" charset="0"/>
                <a:cs typeface="News Gothic MT" charset="0"/>
              </a:rPr>
              <a:t>feedback speaks for </a:t>
            </a:r>
            <a:r>
              <a:rPr lang="en-US" sz="9600" dirty="0" smtClean="0">
                <a:solidFill>
                  <a:schemeClr val="accent1"/>
                </a:solidFill>
                <a:ea typeface="News Gothic MT" charset="0"/>
                <a:cs typeface="News Gothic MT" charset="0"/>
              </a:rPr>
              <a:t>others</a:t>
            </a:r>
          </a:p>
          <a:p>
            <a:pPr marL="914400" indent="-914400">
              <a:lnSpc>
                <a:spcPct val="120000"/>
              </a:lnSpc>
              <a:spcBef>
                <a:spcPts val="0"/>
              </a:spcBef>
              <a:buFont typeface="+mj-lt"/>
              <a:buAutoNum type="arabicPeriod"/>
            </a:pPr>
            <a:endParaRPr lang="en-US" sz="9600" dirty="0" smtClean="0">
              <a:solidFill>
                <a:schemeClr val="accent1"/>
              </a:solidFill>
              <a:ea typeface="News Gothic MT" charset="0"/>
              <a:cs typeface="News Gothic MT" charset="0"/>
            </a:endParaRPr>
          </a:p>
          <a:p>
            <a:pPr marL="914400" indent="-914400">
              <a:lnSpc>
                <a:spcPct val="120000"/>
              </a:lnSpc>
              <a:spcBef>
                <a:spcPts val="0"/>
              </a:spcBef>
              <a:buFont typeface="+mj-lt"/>
              <a:buAutoNum type="arabicPeriod"/>
            </a:pPr>
            <a:r>
              <a:rPr lang="en-US" sz="9600" dirty="0" smtClean="0">
                <a:solidFill>
                  <a:schemeClr val="accent1"/>
                </a:solidFill>
                <a:ea typeface="News Gothic MT" charset="0"/>
                <a:cs typeface="News Gothic MT" charset="0"/>
              </a:rPr>
              <a:t>Negative </a:t>
            </a:r>
            <a:r>
              <a:rPr lang="en-US" sz="9600" dirty="0">
                <a:solidFill>
                  <a:schemeClr val="accent1"/>
                </a:solidFill>
                <a:ea typeface="News Gothic MT" charset="0"/>
                <a:cs typeface="News Gothic MT" charset="0"/>
              </a:rPr>
              <a:t>feedback gets sandwiched between positive </a:t>
            </a:r>
            <a:r>
              <a:rPr lang="en-US" sz="9600" dirty="0" smtClean="0">
                <a:solidFill>
                  <a:schemeClr val="accent1"/>
                </a:solidFill>
                <a:ea typeface="News Gothic MT" charset="0"/>
                <a:cs typeface="News Gothic MT" charset="0"/>
              </a:rPr>
              <a:t>messages</a:t>
            </a:r>
          </a:p>
          <a:p>
            <a:pPr marL="914400" indent="-914400">
              <a:lnSpc>
                <a:spcPct val="120000"/>
              </a:lnSpc>
              <a:spcBef>
                <a:spcPts val="0"/>
              </a:spcBef>
              <a:buFont typeface="+mj-lt"/>
              <a:buAutoNum type="arabicPeriod"/>
            </a:pPr>
            <a:endParaRPr lang="en-US" sz="9600" dirty="0" smtClean="0">
              <a:solidFill>
                <a:schemeClr val="accent1"/>
              </a:solidFill>
              <a:ea typeface="News Gothic MT" charset="0"/>
              <a:cs typeface="News Gothic MT" charset="0"/>
            </a:endParaRPr>
          </a:p>
          <a:p>
            <a:pPr marL="914400" indent="-914400">
              <a:lnSpc>
                <a:spcPct val="120000"/>
              </a:lnSpc>
              <a:spcBef>
                <a:spcPts val="0"/>
              </a:spcBef>
              <a:buFont typeface="+mj-lt"/>
              <a:buAutoNum type="arabicPeriod"/>
            </a:pPr>
            <a:r>
              <a:rPr lang="en-US" sz="9600" dirty="0" smtClean="0">
                <a:solidFill>
                  <a:schemeClr val="accent1"/>
                </a:solidFill>
                <a:ea typeface="News Gothic MT" charset="0"/>
                <a:cs typeface="News Gothic MT" charset="0"/>
              </a:rPr>
              <a:t>The </a:t>
            </a:r>
            <a:r>
              <a:rPr lang="en-US" sz="9600" dirty="0">
                <a:solidFill>
                  <a:schemeClr val="accent1"/>
                </a:solidFill>
                <a:ea typeface="News Gothic MT" charset="0"/>
                <a:cs typeface="News Gothic MT" charset="0"/>
              </a:rPr>
              <a:t>feedback is exaggerated with </a:t>
            </a:r>
            <a:r>
              <a:rPr lang="en-US" sz="9600" dirty="0" smtClean="0">
                <a:solidFill>
                  <a:schemeClr val="accent1"/>
                </a:solidFill>
                <a:ea typeface="News Gothic MT" charset="0"/>
                <a:cs typeface="News Gothic MT" charset="0"/>
              </a:rPr>
              <a:t>generalities</a:t>
            </a:r>
            <a:endParaRPr lang="en-US" sz="9600" dirty="0">
              <a:solidFill>
                <a:schemeClr val="accent1"/>
              </a:solidFill>
              <a:ea typeface="News Gothic MT" charset="0"/>
              <a:cs typeface="News Gothic MT" charset="0"/>
            </a:endParaRPr>
          </a:p>
          <a:p>
            <a:pPr>
              <a:spcBef>
                <a:spcPts val="0"/>
              </a:spcBef>
            </a:pPr>
            <a:endParaRPr lang="en-US" sz="9600" dirty="0"/>
          </a:p>
          <a:p>
            <a:pPr marL="0" indent="0">
              <a:buNone/>
            </a:pPr>
            <a:r>
              <a:rPr lang="en-US" sz="6400" dirty="0" smtClean="0">
                <a:solidFill>
                  <a:schemeClr val="accent1">
                    <a:lumMod val="75000"/>
                  </a:schemeClr>
                </a:solidFill>
                <a:ea typeface="News Gothic MT" charset="0"/>
                <a:cs typeface="News Gothic MT" charset="0"/>
              </a:rPr>
              <a:t>From the Center for Creative Leadership</a:t>
            </a:r>
          </a:p>
          <a:p>
            <a:pPr marL="0" indent="0">
              <a:buNone/>
            </a:pPr>
            <a:r>
              <a:rPr lang="en-US" sz="6400" dirty="0" smtClean="0">
                <a:solidFill>
                  <a:schemeClr val="accent1">
                    <a:lumMod val="75000"/>
                  </a:schemeClr>
                </a:solidFill>
                <a:ea typeface="News Gothic MT" charset="0"/>
                <a:cs typeface="News Gothic MT" charset="0"/>
              </a:rPr>
              <a:t>http://</a:t>
            </a:r>
            <a:r>
              <a:rPr lang="en-US" sz="6400" dirty="0" err="1" smtClean="0">
                <a:solidFill>
                  <a:schemeClr val="accent1">
                    <a:lumMod val="75000"/>
                  </a:schemeClr>
                </a:solidFill>
                <a:ea typeface="News Gothic MT" charset="0"/>
                <a:cs typeface="News Gothic MT" charset="0"/>
              </a:rPr>
              <a:t>www.ccl.org</a:t>
            </a:r>
            <a:r>
              <a:rPr lang="en-US" sz="6400" dirty="0" smtClean="0">
                <a:solidFill>
                  <a:schemeClr val="accent1">
                    <a:lumMod val="75000"/>
                  </a:schemeClr>
                </a:solidFill>
                <a:ea typeface="News Gothic MT" charset="0"/>
                <a:cs typeface="News Gothic MT" charset="0"/>
              </a:rPr>
              <a:t>/leadership/pdf/publications/</a:t>
            </a:r>
            <a:r>
              <a:rPr lang="en-US" sz="6400" dirty="0" err="1" smtClean="0">
                <a:solidFill>
                  <a:schemeClr val="accent1">
                    <a:lumMod val="75000"/>
                  </a:schemeClr>
                </a:solidFill>
                <a:ea typeface="News Gothic MT" charset="0"/>
                <a:cs typeface="News Gothic MT" charset="0"/>
              </a:rPr>
              <a:t>tenCommon.pdf</a:t>
            </a:r>
            <a:endParaRPr lang="en-US" sz="6400" dirty="0" smtClean="0">
              <a:solidFill>
                <a:schemeClr val="accent1">
                  <a:lumMod val="75000"/>
                </a:schemeClr>
              </a:solidFill>
              <a:ea typeface="News Gothic MT" charset="0"/>
              <a:cs typeface="News Gothic MT" charset="0"/>
            </a:endParaRPr>
          </a:p>
          <a:p>
            <a:pPr marL="0" indent="0">
              <a:buNone/>
            </a:pPr>
            <a:endParaRPr lang="en-US" dirty="0"/>
          </a:p>
          <a:p>
            <a:pPr marL="0" indent="0">
              <a:buNone/>
            </a:pPr>
            <a:endParaRPr lang="en-US" dirty="0"/>
          </a:p>
          <a:p>
            <a:pPr marL="514350" indent="-514350">
              <a:buAutoNum type="arabicPeriod"/>
            </a:pPr>
            <a:endParaRPr lang="en-US" dirty="0"/>
          </a:p>
          <a:p>
            <a:endParaRPr lang="en-US" dirty="0"/>
          </a:p>
        </p:txBody>
      </p:sp>
    </p:spTree>
    <p:extLst>
      <p:ext uri="{BB962C8B-B14F-4D97-AF65-F5344CB8AC3E}">
        <p14:creationId xmlns:p14="http://schemas.microsoft.com/office/powerpoint/2010/main" val="75559486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67" y="707923"/>
            <a:ext cx="10723035" cy="5235678"/>
          </a:xfrm>
        </p:spPr>
        <p:txBody>
          <a:bodyPr>
            <a:normAutofit fontScale="92500" lnSpcReduction="20000"/>
          </a:bodyPr>
          <a:lstStyle/>
          <a:p>
            <a:pPr marL="0" indent="0">
              <a:buNone/>
            </a:pPr>
            <a:r>
              <a:rPr lang="en-US" sz="3000" dirty="0" smtClean="0">
                <a:solidFill>
                  <a:schemeClr val="accent1">
                    <a:lumMod val="75000"/>
                  </a:schemeClr>
                </a:solidFill>
                <a:latin typeface="News Gothic MT" charset="0"/>
                <a:ea typeface="News Gothic MT" charset="0"/>
                <a:cs typeface="News Gothic MT" charset="0"/>
              </a:rPr>
              <a:t>6. The feedback psychoanalyzes the motives behind behavior</a:t>
            </a:r>
          </a:p>
          <a:p>
            <a:pPr marL="0" indent="0">
              <a:buNone/>
            </a:pPr>
            <a:endParaRPr lang="en-US" sz="3000" dirty="0" smtClean="0">
              <a:solidFill>
                <a:schemeClr val="accent1">
                  <a:lumMod val="75000"/>
                </a:schemeClr>
              </a:solidFill>
              <a:latin typeface="News Gothic MT" charset="0"/>
              <a:ea typeface="News Gothic MT" charset="0"/>
              <a:cs typeface="News Gothic MT" charset="0"/>
            </a:endParaRPr>
          </a:p>
          <a:p>
            <a:pPr marL="0" indent="0">
              <a:buNone/>
            </a:pPr>
            <a:r>
              <a:rPr lang="en-US" sz="3000" dirty="0" smtClean="0">
                <a:solidFill>
                  <a:schemeClr val="accent1">
                    <a:lumMod val="75000"/>
                  </a:schemeClr>
                </a:solidFill>
                <a:latin typeface="News Gothic MT" charset="0"/>
                <a:ea typeface="News Gothic MT" charset="0"/>
                <a:cs typeface="News Gothic MT" charset="0"/>
              </a:rPr>
              <a:t>7.   The feedback goes on too long</a:t>
            </a:r>
          </a:p>
          <a:p>
            <a:pPr marL="0" indent="0">
              <a:buNone/>
            </a:pPr>
            <a:endParaRPr lang="en-US" sz="3000" dirty="0" smtClean="0">
              <a:solidFill>
                <a:schemeClr val="accent1">
                  <a:lumMod val="75000"/>
                </a:schemeClr>
              </a:solidFill>
              <a:latin typeface="News Gothic MT" charset="0"/>
              <a:ea typeface="News Gothic MT" charset="0"/>
              <a:cs typeface="News Gothic MT" charset="0"/>
            </a:endParaRPr>
          </a:p>
          <a:p>
            <a:pPr marL="0" indent="0">
              <a:buNone/>
            </a:pPr>
            <a:r>
              <a:rPr lang="en-US" sz="3000" dirty="0" smtClean="0">
                <a:solidFill>
                  <a:schemeClr val="accent1">
                    <a:lumMod val="75000"/>
                  </a:schemeClr>
                </a:solidFill>
                <a:latin typeface="News Gothic MT" charset="0"/>
                <a:ea typeface="News Gothic MT" charset="0"/>
                <a:cs typeface="News Gothic MT" charset="0"/>
              </a:rPr>
              <a:t>8.   The </a:t>
            </a:r>
            <a:r>
              <a:rPr lang="en-US" sz="3000" dirty="0">
                <a:solidFill>
                  <a:schemeClr val="accent1">
                    <a:lumMod val="75000"/>
                  </a:schemeClr>
                </a:solidFill>
                <a:latin typeface="News Gothic MT" charset="0"/>
                <a:ea typeface="News Gothic MT" charset="0"/>
                <a:cs typeface="News Gothic MT" charset="0"/>
              </a:rPr>
              <a:t>feedback contains an implied </a:t>
            </a:r>
            <a:r>
              <a:rPr lang="en-US" sz="3000" dirty="0" smtClean="0">
                <a:solidFill>
                  <a:schemeClr val="accent1">
                    <a:lumMod val="75000"/>
                  </a:schemeClr>
                </a:solidFill>
                <a:latin typeface="News Gothic MT" charset="0"/>
                <a:ea typeface="News Gothic MT" charset="0"/>
                <a:cs typeface="News Gothic MT" charset="0"/>
              </a:rPr>
              <a:t>threat</a:t>
            </a:r>
          </a:p>
          <a:p>
            <a:pPr marL="0" indent="0">
              <a:buNone/>
            </a:pPr>
            <a:endParaRPr lang="en-US" sz="3000" dirty="0">
              <a:solidFill>
                <a:schemeClr val="accent1">
                  <a:lumMod val="75000"/>
                </a:schemeClr>
              </a:solidFill>
              <a:latin typeface="News Gothic MT" charset="0"/>
              <a:ea typeface="News Gothic MT" charset="0"/>
              <a:cs typeface="News Gothic MT" charset="0"/>
            </a:endParaRPr>
          </a:p>
          <a:p>
            <a:pPr marL="0" indent="0">
              <a:buNone/>
            </a:pPr>
            <a:r>
              <a:rPr lang="en-US" sz="3000" dirty="0" smtClean="0">
                <a:solidFill>
                  <a:schemeClr val="accent1">
                    <a:lumMod val="75000"/>
                  </a:schemeClr>
                </a:solidFill>
                <a:latin typeface="News Gothic MT" charset="0"/>
                <a:ea typeface="News Gothic MT" charset="0"/>
                <a:cs typeface="News Gothic MT" charset="0"/>
              </a:rPr>
              <a:t>9.   The feedback uses inappropriate humor</a:t>
            </a:r>
          </a:p>
          <a:p>
            <a:pPr marL="0" indent="0">
              <a:buNone/>
            </a:pPr>
            <a:endParaRPr lang="en-US" sz="3000" dirty="0" smtClean="0">
              <a:solidFill>
                <a:schemeClr val="accent1">
                  <a:lumMod val="75000"/>
                </a:schemeClr>
              </a:solidFill>
              <a:latin typeface="News Gothic MT" charset="0"/>
              <a:ea typeface="News Gothic MT" charset="0"/>
              <a:cs typeface="News Gothic MT" charset="0"/>
            </a:endParaRPr>
          </a:p>
          <a:p>
            <a:pPr marL="0" indent="0">
              <a:buNone/>
            </a:pPr>
            <a:r>
              <a:rPr lang="en-US" sz="3000" dirty="0" smtClean="0">
                <a:solidFill>
                  <a:schemeClr val="accent1">
                    <a:lumMod val="75000"/>
                  </a:schemeClr>
                </a:solidFill>
                <a:latin typeface="News Gothic MT" charset="0"/>
                <a:ea typeface="News Gothic MT" charset="0"/>
                <a:cs typeface="News Gothic MT" charset="0"/>
              </a:rPr>
              <a:t>10. The feedback is a question, not a statement</a:t>
            </a:r>
            <a:endParaRPr lang="en-US" sz="3000" dirty="0">
              <a:solidFill>
                <a:schemeClr val="accent1">
                  <a:lumMod val="75000"/>
                </a:schemeClr>
              </a:solidFill>
              <a:latin typeface="News Gothic MT" charset="0"/>
              <a:ea typeface="News Gothic MT" charset="0"/>
              <a:cs typeface="News Gothic MT" charset="0"/>
            </a:endParaRPr>
          </a:p>
        </p:txBody>
      </p:sp>
    </p:spTree>
    <p:extLst>
      <p:ext uri="{BB962C8B-B14F-4D97-AF65-F5344CB8AC3E}">
        <p14:creationId xmlns:p14="http://schemas.microsoft.com/office/powerpoint/2010/main" val="849876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49665" y="753762"/>
            <a:ext cx="4103752" cy="5423201"/>
          </a:xfrm>
          <a:prstGeom prst="rect">
            <a:avLst/>
          </a:prstGeom>
        </p:spPr>
      </p:pic>
    </p:spTree>
    <p:extLst>
      <p:ext uri="{BB962C8B-B14F-4D97-AF65-F5344CB8AC3E}">
        <p14:creationId xmlns:p14="http://schemas.microsoft.com/office/powerpoint/2010/main" val="10180140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48930" y="2150075"/>
            <a:ext cx="9104870" cy="4026887"/>
          </a:xfrm>
        </p:spPr>
        <p:txBody>
          <a:bodyPr/>
          <a:lstStyle/>
          <a:p>
            <a:pPr marL="0" indent="0">
              <a:buNone/>
            </a:pPr>
            <a:r>
              <a:rPr lang="en-US" dirty="0" smtClean="0">
                <a:solidFill>
                  <a:schemeClr val="accent1">
                    <a:lumMod val="75000"/>
                  </a:schemeClr>
                </a:solidFill>
                <a:latin typeface="News Gothic MT" charset="0"/>
                <a:ea typeface="News Gothic MT" charset="0"/>
                <a:cs typeface="News Gothic MT" charset="0"/>
              </a:rPr>
              <a:t>18 or fewer:  	Superior</a:t>
            </a:r>
          </a:p>
          <a:p>
            <a:pPr marL="0" indent="0">
              <a:buNone/>
            </a:pPr>
            <a:r>
              <a:rPr lang="en-US" dirty="0" smtClean="0">
                <a:solidFill>
                  <a:schemeClr val="accent1">
                    <a:lumMod val="75000"/>
                  </a:schemeClr>
                </a:solidFill>
                <a:latin typeface="News Gothic MT" charset="0"/>
                <a:ea typeface="News Gothic MT" charset="0"/>
                <a:cs typeface="News Gothic MT" charset="0"/>
              </a:rPr>
              <a:t>19 – 34: 		There’s a little room to grow</a:t>
            </a:r>
          </a:p>
          <a:p>
            <a:pPr marL="0" indent="0">
              <a:buNone/>
            </a:pPr>
            <a:r>
              <a:rPr lang="en-US" dirty="0" smtClean="0">
                <a:solidFill>
                  <a:schemeClr val="accent1">
                    <a:lumMod val="75000"/>
                  </a:schemeClr>
                </a:solidFill>
                <a:latin typeface="News Gothic MT" charset="0"/>
                <a:ea typeface="News Gothic MT" charset="0"/>
                <a:cs typeface="News Gothic MT" charset="0"/>
              </a:rPr>
              <a:t>35 – 49: 		Needs improvement</a:t>
            </a:r>
          </a:p>
          <a:p>
            <a:pPr marL="0" indent="0">
              <a:buNone/>
            </a:pPr>
            <a:r>
              <a:rPr lang="en-US" dirty="0" smtClean="0">
                <a:solidFill>
                  <a:schemeClr val="accent1">
                    <a:lumMod val="75000"/>
                  </a:schemeClr>
                </a:solidFill>
                <a:latin typeface="News Gothic MT" charset="0"/>
                <a:ea typeface="News Gothic MT" charset="0"/>
                <a:cs typeface="News Gothic MT" charset="0"/>
              </a:rPr>
              <a:t>50 or more: 		Needs a lot of work</a:t>
            </a:r>
            <a:endParaRPr lang="en-US" dirty="0">
              <a:solidFill>
                <a:schemeClr val="accent1">
                  <a:lumMod val="75000"/>
                </a:schemeClr>
              </a:solidFill>
              <a:latin typeface="News Gothic MT" charset="0"/>
              <a:ea typeface="News Gothic MT" charset="0"/>
              <a:cs typeface="News Gothic MT" charset="0"/>
            </a:endParaRPr>
          </a:p>
        </p:txBody>
      </p:sp>
      <p:sp>
        <p:nvSpPr>
          <p:cNvPr id="7" name="TextBox 6"/>
          <p:cNvSpPr txBox="1"/>
          <p:nvPr/>
        </p:nvSpPr>
        <p:spPr>
          <a:xfrm>
            <a:off x="1134762" y="864973"/>
            <a:ext cx="9158416" cy="584775"/>
          </a:xfrm>
          <a:prstGeom prst="rect">
            <a:avLst/>
          </a:prstGeom>
          <a:noFill/>
        </p:spPr>
        <p:txBody>
          <a:bodyPr wrap="square" rtlCol="0">
            <a:spAutoFit/>
          </a:bodyPr>
          <a:lstStyle/>
          <a:p>
            <a:pPr algn="ctr"/>
            <a:r>
              <a:rPr lang="en-US" sz="3200" dirty="0" smtClean="0">
                <a:solidFill>
                  <a:schemeClr val="accent1">
                    <a:lumMod val="75000"/>
                  </a:schemeClr>
                </a:solidFill>
                <a:latin typeface="News Gothic MT" charset="0"/>
                <a:ea typeface="News Gothic MT" charset="0"/>
                <a:cs typeface="News Gothic MT" charset="0"/>
              </a:rPr>
              <a:t>How Did You Fare?</a:t>
            </a:r>
            <a:endParaRPr lang="en-US" sz="3200" dirty="0">
              <a:solidFill>
                <a:schemeClr val="accent1">
                  <a:lumMod val="75000"/>
                </a:schemeClr>
              </a:solidFill>
              <a:latin typeface="News Gothic MT" charset="0"/>
              <a:ea typeface="News Gothic MT" charset="0"/>
              <a:cs typeface="News Gothic MT" charset="0"/>
            </a:endParaRPr>
          </a:p>
        </p:txBody>
      </p:sp>
    </p:spTree>
    <p:extLst>
      <p:ext uri="{BB962C8B-B14F-4D97-AF65-F5344CB8AC3E}">
        <p14:creationId xmlns:p14="http://schemas.microsoft.com/office/powerpoint/2010/main" val="9786104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831"/>
            <a:ext cx="10515600" cy="1112109"/>
          </a:xfrm>
        </p:spPr>
        <p:txBody>
          <a:bodyPr>
            <a:normAutofit/>
          </a:bodyPr>
          <a:lstStyle/>
          <a:p>
            <a:pPr algn="ctr"/>
            <a:r>
              <a:rPr lang="en-US" sz="3200" dirty="0" smtClean="0">
                <a:solidFill>
                  <a:schemeClr val="accent1"/>
                </a:solidFill>
                <a:latin typeface="News Gothic MT" charset="0"/>
                <a:ea typeface="News Gothic MT" charset="0"/>
                <a:cs typeface="News Gothic MT" charset="0"/>
              </a:rPr>
              <a:t>A Four Step Model for Giving Effective Feedback</a:t>
            </a:r>
            <a:r>
              <a:rPr lang="en-US" sz="2800" dirty="0" smtClean="0">
                <a:solidFill>
                  <a:schemeClr val="accent1"/>
                </a:solidFill>
                <a:latin typeface="News Gothic MT" charset="0"/>
                <a:ea typeface="News Gothic MT" charset="0"/>
                <a:cs typeface="News Gothic MT" charset="0"/>
              </a:rPr>
              <a:t/>
            </a:r>
            <a:br>
              <a:rPr lang="en-US" sz="2800" dirty="0" smtClean="0">
                <a:solidFill>
                  <a:schemeClr val="accent1"/>
                </a:solidFill>
                <a:latin typeface="News Gothic MT" charset="0"/>
                <a:ea typeface="News Gothic MT" charset="0"/>
                <a:cs typeface="News Gothic MT" charset="0"/>
              </a:rPr>
            </a:br>
            <a:r>
              <a:rPr lang="en-US" sz="2800" dirty="0" smtClean="0"/>
              <a:t> </a:t>
            </a:r>
            <a:endParaRPr lang="en-US" sz="2800" dirty="0"/>
          </a:p>
        </p:txBody>
      </p:sp>
      <p:pic>
        <p:nvPicPr>
          <p:cNvPr id="1026" name="Picture 2" descr="http://1.bp.blogspot.com/-e9J6pz-ETcI/UAc-CD_i9GI/AAAAAAAAAA8/XtTuzyeURj0/s1600/footstep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422" b="-144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214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5199"/>
          </a:xfrm>
        </p:spPr>
        <p:txBody>
          <a:bodyPr>
            <a:normAutofit/>
          </a:bodyPr>
          <a:lstStyle/>
          <a:p>
            <a:r>
              <a:rPr lang="en-US" sz="3200" dirty="0" smtClean="0">
                <a:solidFill>
                  <a:schemeClr val="accent1">
                    <a:lumMod val="75000"/>
                  </a:schemeClr>
                </a:solidFill>
              </a:rPr>
              <a:t>Positive Feedback</a:t>
            </a:r>
            <a:endParaRPr lang="en-US" sz="3200" dirty="0">
              <a:solidFill>
                <a:schemeClr val="accent1">
                  <a:lumMod val="75000"/>
                </a:schemeClr>
              </a:solidFill>
            </a:endParaRPr>
          </a:p>
        </p:txBody>
      </p:sp>
      <p:pic>
        <p:nvPicPr>
          <p:cNvPr id="6" name="Content Placeholder 5"/>
          <p:cNvPicPr>
            <a:picLocks noGrp="1" noChangeAspect="1"/>
          </p:cNvPicPr>
          <p:nvPr>
            <p:ph idx="1"/>
          </p:nvPr>
        </p:nvPicPr>
        <p:blipFill>
          <a:blip r:embed="rId2"/>
          <a:srcRect/>
          <a:stretch>
            <a:fillRect/>
          </a:stretch>
        </p:blipFill>
        <p:spPr>
          <a:xfrm>
            <a:off x="2137719" y="1559167"/>
            <a:ext cx="7484677" cy="4617796"/>
          </a:xfrm>
          <a:prstGeom prst="rect">
            <a:avLst/>
          </a:prstGeom>
        </p:spPr>
      </p:pic>
    </p:spTree>
    <p:extLst>
      <p:ext uri="{BB962C8B-B14F-4D97-AF65-F5344CB8AC3E}">
        <p14:creationId xmlns:p14="http://schemas.microsoft.com/office/powerpoint/2010/main" val="12138771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1059"/>
          </a:xfrm>
        </p:spPr>
        <p:txBody>
          <a:bodyPr>
            <a:normAutofit/>
          </a:bodyPr>
          <a:lstStyle/>
          <a:p>
            <a:r>
              <a:rPr lang="en-US" sz="3200" dirty="0" smtClean="0">
                <a:solidFill>
                  <a:schemeClr val="accent1">
                    <a:lumMod val="75000"/>
                  </a:schemeClr>
                </a:solidFill>
              </a:rPr>
              <a:t>Corrective Feedback</a:t>
            </a:r>
            <a:endParaRPr lang="en-US" sz="3200" dirty="0">
              <a:solidFill>
                <a:schemeClr val="accent1">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1036320" y="1234030"/>
            <a:ext cx="9494520" cy="2674072"/>
          </a:xfrm>
          <a:prstGeom prst="rect">
            <a:avLst/>
          </a:prstGeom>
        </p:spPr>
      </p:pic>
      <p:pic>
        <p:nvPicPr>
          <p:cNvPr id="5" name="Content Placeholder 5"/>
          <p:cNvPicPr>
            <a:picLocks noChangeAspect="1"/>
          </p:cNvPicPr>
          <p:nvPr/>
        </p:nvPicPr>
        <p:blipFill>
          <a:blip r:embed="rId3"/>
          <a:stretch>
            <a:fillRect/>
          </a:stretch>
        </p:blipFill>
        <p:spPr>
          <a:xfrm>
            <a:off x="1195203" y="4143401"/>
            <a:ext cx="10248900" cy="2286000"/>
          </a:xfrm>
          <a:prstGeom prst="rect">
            <a:avLst/>
          </a:prstGeom>
        </p:spPr>
      </p:pic>
    </p:spTree>
    <p:extLst>
      <p:ext uri="{BB962C8B-B14F-4D97-AF65-F5344CB8AC3E}">
        <p14:creationId xmlns:p14="http://schemas.microsoft.com/office/powerpoint/2010/main" val="3953325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3642</TotalTime>
  <Words>701</Words>
  <Application>Microsoft Macintosh PowerPoint</Application>
  <PresentationFormat>Custom</PresentationFormat>
  <Paragraphs>65</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Breeze</vt:lpstr>
      <vt:lpstr>Effective Feedback Strategies</vt:lpstr>
      <vt:lpstr>Why Give Feedback?  </vt:lpstr>
      <vt:lpstr> Ten Common Mistakes in Giving Feedback </vt:lpstr>
      <vt:lpstr>PowerPoint Presentation</vt:lpstr>
      <vt:lpstr>PowerPoint Presentation</vt:lpstr>
      <vt:lpstr>PowerPoint Presentation</vt:lpstr>
      <vt:lpstr>A Four Step Model for Giving Effective Feedback  </vt:lpstr>
      <vt:lpstr>Positive Feedback</vt:lpstr>
      <vt:lpstr>Corrective Feedback</vt:lpstr>
      <vt:lpstr>PowerPoint Presentation</vt:lpstr>
      <vt:lpstr>Giving Feedback for a Recurring Problem</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with Disruptive Colleagues</dc:title>
  <dc:creator>Microsoft Office User</dc:creator>
  <cp:lastModifiedBy>Dulin, Andrea</cp:lastModifiedBy>
  <cp:revision>32</cp:revision>
  <dcterms:created xsi:type="dcterms:W3CDTF">2016-02-08T20:30:07Z</dcterms:created>
  <dcterms:modified xsi:type="dcterms:W3CDTF">2016-02-18T14:43:54Z</dcterms:modified>
</cp:coreProperties>
</file>